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68" r:id="rId3"/>
    <p:sldId id="269" r:id="rId4"/>
    <p:sldId id="257" r:id="rId5"/>
    <p:sldId id="259" r:id="rId6"/>
    <p:sldId id="260" r:id="rId7"/>
    <p:sldId id="263" r:id="rId8"/>
    <p:sldId id="274" r:id="rId9"/>
    <p:sldId id="273" r:id="rId10"/>
    <p:sldId id="265" r:id="rId11"/>
    <p:sldId id="266" r:id="rId12"/>
    <p:sldId id="267" r:id="rId13"/>
    <p:sldId id="272" r:id="rId14"/>
  </p:sldIdLst>
  <p:sldSz cx="9906000" cy="6858000" type="A4"/>
  <p:notesSz cx="6800850" cy="99329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17"/>
    <a:srgbClr val="0C891E"/>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0" autoAdjust="0"/>
    <p:restoredTop sz="91092" autoAdjust="0"/>
  </p:normalViewPr>
  <p:slideViewPr>
    <p:cSldViewPr snapToGrid="0">
      <p:cViewPr varScale="1">
        <p:scale>
          <a:sx n="107" d="100"/>
          <a:sy n="107"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9064A-7EB9-4D70-BD6E-10B77B06A24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kumimoji="1" lang="ja-JP" altLang="en-US"/>
        </a:p>
      </dgm:t>
    </dgm:pt>
    <dgm:pt modelId="{71DD537A-7DAB-4648-AB5C-3420E7B2FB25}">
      <dgm:prSet phldrT="[テキスト]" phldr="1"/>
      <dgm:spPr/>
      <dgm:t>
        <a:bodyPr/>
        <a:lstStyle/>
        <a:p>
          <a:endParaRPr kumimoji="1" lang="ja-JP" altLang="en-US" dirty="0"/>
        </a:p>
      </dgm:t>
    </dgm:pt>
    <dgm:pt modelId="{EA83E9BD-F5DF-4D06-A278-A0AC44A6E670}" type="parTrans" cxnId="{D9DE7FD3-FB45-4A2D-B9E5-0312890E93B8}">
      <dgm:prSet/>
      <dgm:spPr/>
      <dgm:t>
        <a:bodyPr/>
        <a:lstStyle/>
        <a:p>
          <a:endParaRPr kumimoji="1" lang="ja-JP" altLang="en-US"/>
        </a:p>
      </dgm:t>
    </dgm:pt>
    <dgm:pt modelId="{7DE2098F-845B-45FA-BFBB-F4E7E301890A}" type="sibTrans" cxnId="{D9DE7FD3-FB45-4A2D-B9E5-0312890E93B8}">
      <dgm:prSet/>
      <dgm:spPr/>
      <dgm:t>
        <a:bodyPr/>
        <a:lstStyle/>
        <a:p>
          <a:endParaRPr kumimoji="1" lang="ja-JP" altLang="en-US"/>
        </a:p>
      </dgm:t>
    </dgm:pt>
    <dgm:pt modelId="{7CF23EF7-5B8B-4BA6-AE4D-CE9BF6A1AE27}">
      <dgm:prSet phldrT="[テキスト]" custT="1"/>
      <dgm:spPr>
        <a:solidFill>
          <a:schemeClr val="accent6">
            <a:lumMod val="75000"/>
          </a:schemeClr>
        </a:solidFill>
      </dgm:spPr>
      <dgm:t>
        <a:bodyPr/>
        <a:lstStyle/>
        <a:p>
          <a:r>
            <a:rPr kumimoji="1" lang="ja-JP" altLang="en-US" sz="1600" b="1" dirty="0">
              <a:solidFill>
                <a:srgbClr val="FFFF00"/>
              </a:solidFill>
            </a:rPr>
            <a:t>資格</a:t>
          </a:r>
        </a:p>
      </dgm:t>
    </dgm:pt>
    <dgm:pt modelId="{24825B9B-8F4D-402A-932F-F9AB5D80F428}" type="parTrans" cxnId="{BF50E15B-A6D9-4F0B-92DF-AF48DDC03CE7}">
      <dgm:prSet/>
      <dgm:spPr/>
      <dgm:t>
        <a:bodyPr/>
        <a:lstStyle/>
        <a:p>
          <a:endParaRPr kumimoji="1" lang="ja-JP" altLang="en-US"/>
        </a:p>
      </dgm:t>
    </dgm:pt>
    <dgm:pt modelId="{0C96C088-ECDB-4140-9558-258CCD6E14FE}" type="sibTrans" cxnId="{BF50E15B-A6D9-4F0B-92DF-AF48DDC03CE7}">
      <dgm:prSet/>
      <dgm:spPr/>
      <dgm:t>
        <a:bodyPr/>
        <a:lstStyle/>
        <a:p>
          <a:endParaRPr kumimoji="1" lang="ja-JP" altLang="en-US"/>
        </a:p>
      </dgm:t>
    </dgm:pt>
    <dgm:pt modelId="{32996118-3CF0-42F3-914F-48B5899003AC}">
      <dgm:prSet phldrT="[テキスト]" custT="1"/>
      <dgm:spPr>
        <a:solidFill>
          <a:schemeClr val="accent6">
            <a:lumMod val="75000"/>
          </a:schemeClr>
        </a:solidFill>
      </dgm:spPr>
      <dgm:t>
        <a:bodyPr/>
        <a:lstStyle/>
        <a:p>
          <a:r>
            <a:rPr kumimoji="1" lang="ja-JP" altLang="en-US" sz="1600" b="1" dirty="0">
              <a:solidFill>
                <a:srgbClr val="FFFF00"/>
              </a:solidFill>
            </a:rPr>
            <a:t>電話応対</a:t>
          </a:r>
        </a:p>
      </dgm:t>
    </dgm:pt>
    <dgm:pt modelId="{1702577B-E703-4AB9-93D2-215ADC91ED08}" type="parTrans" cxnId="{A5C72FA9-8D4A-4722-B88D-DEB018F285CD}">
      <dgm:prSet/>
      <dgm:spPr/>
      <dgm:t>
        <a:bodyPr/>
        <a:lstStyle/>
        <a:p>
          <a:endParaRPr kumimoji="1" lang="ja-JP" altLang="en-US"/>
        </a:p>
      </dgm:t>
    </dgm:pt>
    <dgm:pt modelId="{C1E5C42D-0C1B-496D-85B2-5F91183DEFF6}" type="sibTrans" cxnId="{A5C72FA9-8D4A-4722-B88D-DEB018F285CD}">
      <dgm:prSet/>
      <dgm:spPr/>
      <dgm:t>
        <a:bodyPr/>
        <a:lstStyle/>
        <a:p>
          <a:endParaRPr kumimoji="1" lang="ja-JP" altLang="en-US"/>
        </a:p>
      </dgm:t>
    </dgm:pt>
    <dgm:pt modelId="{CB25AF3D-E27A-48CE-89CD-88BC29BC2D1A}">
      <dgm:prSet phldrT="[テキスト]"/>
      <dgm:spPr/>
      <dgm:t>
        <a:bodyPr/>
        <a:lstStyle/>
        <a:p>
          <a:endParaRPr kumimoji="1" lang="ja-JP" altLang="en-US" dirty="0"/>
        </a:p>
      </dgm:t>
    </dgm:pt>
    <dgm:pt modelId="{1ACFC5E9-E448-49D1-8716-6B925F4C7323}" type="parTrans" cxnId="{C0468C95-7F7F-42DA-8EC7-D708A8AEC493}">
      <dgm:prSet/>
      <dgm:spPr/>
      <dgm:t>
        <a:bodyPr/>
        <a:lstStyle/>
        <a:p>
          <a:endParaRPr kumimoji="1" lang="ja-JP" altLang="en-US"/>
        </a:p>
      </dgm:t>
    </dgm:pt>
    <dgm:pt modelId="{4215FA7F-4FDB-4013-89C0-311F53F4F4C5}" type="sibTrans" cxnId="{C0468C95-7F7F-42DA-8EC7-D708A8AEC493}">
      <dgm:prSet/>
      <dgm:spPr/>
      <dgm:t>
        <a:bodyPr/>
        <a:lstStyle/>
        <a:p>
          <a:endParaRPr kumimoji="1" lang="ja-JP" altLang="en-US"/>
        </a:p>
      </dgm:t>
    </dgm:pt>
    <dgm:pt modelId="{EF32AB8F-808D-4936-996B-2D69A7065277}">
      <dgm:prSet phldrT="[テキスト]" custT="1"/>
      <dgm:spPr>
        <a:solidFill>
          <a:schemeClr val="accent6">
            <a:lumMod val="75000"/>
          </a:schemeClr>
        </a:solidFill>
      </dgm:spPr>
      <dgm:t>
        <a:bodyPr/>
        <a:lstStyle/>
        <a:p>
          <a:r>
            <a:rPr kumimoji="1" lang="ja-JP" altLang="en-US" sz="1600" b="1" dirty="0">
              <a:solidFill>
                <a:srgbClr val="FFFF00"/>
              </a:solidFill>
            </a:rPr>
            <a:t>パソコン</a:t>
          </a:r>
        </a:p>
      </dgm:t>
    </dgm:pt>
    <dgm:pt modelId="{51B94930-AC36-49F8-9A2E-D57789D243E7}" type="parTrans" cxnId="{3B1EE31B-1D82-4FE9-8719-8B444C6E7CE4}">
      <dgm:prSet/>
      <dgm:spPr/>
      <dgm:t>
        <a:bodyPr/>
        <a:lstStyle/>
        <a:p>
          <a:endParaRPr kumimoji="1" lang="ja-JP" altLang="en-US"/>
        </a:p>
      </dgm:t>
    </dgm:pt>
    <dgm:pt modelId="{F51BC67C-147A-4456-8D63-918267F8E555}" type="sibTrans" cxnId="{3B1EE31B-1D82-4FE9-8719-8B444C6E7CE4}">
      <dgm:prSet/>
      <dgm:spPr/>
      <dgm:t>
        <a:bodyPr/>
        <a:lstStyle/>
        <a:p>
          <a:endParaRPr kumimoji="1" lang="ja-JP" altLang="en-US"/>
        </a:p>
      </dgm:t>
    </dgm:pt>
    <dgm:pt modelId="{984D0426-A7FC-47BD-941A-0E7F8CEDF520}">
      <dgm:prSet phldrT="[テキスト]" custT="1"/>
      <dgm:spPr>
        <a:solidFill>
          <a:schemeClr val="accent6">
            <a:lumMod val="75000"/>
          </a:schemeClr>
        </a:solidFill>
      </dgm:spPr>
      <dgm:t>
        <a:bodyPr/>
        <a:lstStyle/>
        <a:p>
          <a:r>
            <a:rPr kumimoji="1" lang="ja-JP" altLang="en-US" sz="1600" b="1" dirty="0">
              <a:solidFill>
                <a:srgbClr val="FFFF00"/>
              </a:solidFill>
            </a:rPr>
            <a:t>ビジネス文書</a:t>
          </a:r>
          <a:endParaRPr kumimoji="1" lang="en-US" altLang="ja-JP" sz="1600" b="1" dirty="0">
            <a:solidFill>
              <a:srgbClr val="FFFF00"/>
            </a:solidFill>
          </a:endParaRPr>
        </a:p>
        <a:p>
          <a:r>
            <a:rPr kumimoji="1" lang="ja-JP" altLang="en-US" sz="1600" b="1" dirty="0">
              <a:solidFill>
                <a:srgbClr val="FFFF00"/>
              </a:solidFill>
            </a:rPr>
            <a:t>メール作成</a:t>
          </a:r>
        </a:p>
      </dgm:t>
    </dgm:pt>
    <dgm:pt modelId="{7BC49496-4D91-439E-A1B5-0F264685E4E8}" type="parTrans" cxnId="{19307867-825D-4F2B-8B4E-4AF2F7D3A31E}">
      <dgm:prSet/>
      <dgm:spPr/>
      <dgm:t>
        <a:bodyPr/>
        <a:lstStyle/>
        <a:p>
          <a:endParaRPr kumimoji="1" lang="ja-JP" altLang="en-US"/>
        </a:p>
      </dgm:t>
    </dgm:pt>
    <dgm:pt modelId="{72EF7628-E9DC-4B14-884B-185F3EA574A1}" type="sibTrans" cxnId="{19307867-825D-4F2B-8B4E-4AF2F7D3A31E}">
      <dgm:prSet/>
      <dgm:spPr/>
      <dgm:t>
        <a:bodyPr/>
        <a:lstStyle/>
        <a:p>
          <a:endParaRPr kumimoji="1" lang="ja-JP" altLang="en-US"/>
        </a:p>
      </dgm:t>
    </dgm:pt>
    <dgm:pt modelId="{7F141E88-285C-4297-B2F0-1B94E24B3329}">
      <dgm:prSet phldrT="[テキスト]" custT="1"/>
      <dgm:spPr>
        <a:solidFill>
          <a:srgbClr val="FFFF00"/>
        </a:solidFill>
      </dgm:spPr>
      <dgm:t>
        <a:bodyPr/>
        <a:lstStyle/>
        <a:p>
          <a:r>
            <a:rPr kumimoji="1" lang="ja-JP" altLang="en-US" sz="1400" b="1" dirty="0">
              <a:solidFill>
                <a:schemeClr val="accent6">
                  <a:lumMod val="75000"/>
                </a:schemeClr>
              </a:solidFill>
            </a:rPr>
            <a:t>コミュニケーション</a:t>
          </a:r>
        </a:p>
      </dgm:t>
    </dgm:pt>
    <dgm:pt modelId="{59E98A6E-708A-473C-9CCA-46EEB7CD3C04}" type="sibTrans" cxnId="{E6E08E4D-FB7F-4628-AC94-294D6ED76CDD}">
      <dgm:prSet/>
      <dgm:spPr/>
      <dgm:t>
        <a:bodyPr/>
        <a:lstStyle/>
        <a:p>
          <a:endParaRPr kumimoji="1" lang="ja-JP" altLang="en-US"/>
        </a:p>
      </dgm:t>
    </dgm:pt>
    <dgm:pt modelId="{5542A501-453F-487B-990D-A71B707494D7}" type="parTrans" cxnId="{E6E08E4D-FB7F-4628-AC94-294D6ED76CDD}">
      <dgm:prSet/>
      <dgm:spPr/>
      <dgm:t>
        <a:bodyPr/>
        <a:lstStyle/>
        <a:p>
          <a:endParaRPr kumimoji="1" lang="ja-JP" altLang="en-US"/>
        </a:p>
      </dgm:t>
    </dgm:pt>
    <dgm:pt modelId="{25559233-6E7A-4D14-AA9C-7E69599FC1E2}" type="pres">
      <dgm:prSet presAssocID="{7449064A-7EB9-4D70-BD6E-10B77B06A24B}" presName="diagram" presStyleCnt="0">
        <dgm:presLayoutVars>
          <dgm:chMax val="1"/>
          <dgm:dir/>
          <dgm:animLvl val="ctr"/>
          <dgm:resizeHandles val="exact"/>
        </dgm:presLayoutVars>
      </dgm:prSet>
      <dgm:spPr/>
    </dgm:pt>
    <dgm:pt modelId="{6076CF8A-6D4C-4EEC-8C6A-54B5EAB41B50}" type="pres">
      <dgm:prSet presAssocID="{7449064A-7EB9-4D70-BD6E-10B77B06A24B}" presName="matrix" presStyleCnt="0"/>
      <dgm:spPr/>
    </dgm:pt>
    <dgm:pt modelId="{14389368-F8A7-4866-9B4B-6EB4772F9721}" type="pres">
      <dgm:prSet presAssocID="{7449064A-7EB9-4D70-BD6E-10B77B06A24B}" presName="tile1" presStyleLbl="node1" presStyleIdx="0" presStyleCnt="4" custLinFactNeighborX="0"/>
      <dgm:spPr/>
    </dgm:pt>
    <dgm:pt modelId="{833394BB-6F8C-426F-AE05-A17DBFB371C4}" type="pres">
      <dgm:prSet presAssocID="{7449064A-7EB9-4D70-BD6E-10B77B06A24B}" presName="tile1text" presStyleLbl="node1" presStyleIdx="0" presStyleCnt="4">
        <dgm:presLayoutVars>
          <dgm:chMax val="0"/>
          <dgm:chPref val="0"/>
          <dgm:bulletEnabled val="1"/>
        </dgm:presLayoutVars>
      </dgm:prSet>
      <dgm:spPr/>
    </dgm:pt>
    <dgm:pt modelId="{5AC539F1-86C0-41F5-92E7-A8344E4C03CC}" type="pres">
      <dgm:prSet presAssocID="{7449064A-7EB9-4D70-BD6E-10B77B06A24B}" presName="tile2" presStyleLbl="node1" presStyleIdx="1" presStyleCnt="4" custLinFactNeighborY="-1749"/>
      <dgm:spPr/>
    </dgm:pt>
    <dgm:pt modelId="{5FB1EB5D-FEBE-4EA9-B11F-CBBBDFAE9F9E}" type="pres">
      <dgm:prSet presAssocID="{7449064A-7EB9-4D70-BD6E-10B77B06A24B}" presName="tile2text" presStyleLbl="node1" presStyleIdx="1" presStyleCnt="4">
        <dgm:presLayoutVars>
          <dgm:chMax val="0"/>
          <dgm:chPref val="0"/>
          <dgm:bulletEnabled val="1"/>
        </dgm:presLayoutVars>
      </dgm:prSet>
      <dgm:spPr/>
    </dgm:pt>
    <dgm:pt modelId="{04A82C7E-DF64-4D71-876B-CDB1301F1F3D}" type="pres">
      <dgm:prSet presAssocID="{7449064A-7EB9-4D70-BD6E-10B77B06A24B}" presName="tile3" presStyleLbl="node1" presStyleIdx="2" presStyleCnt="4"/>
      <dgm:spPr/>
    </dgm:pt>
    <dgm:pt modelId="{6A93BAE6-6689-42E2-BD4F-27BE537DEA6F}" type="pres">
      <dgm:prSet presAssocID="{7449064A-7EB9-4D70-BD6E-10B77B06A24B}" presName="tile3text" presStyleLbl="node1" presStyleIdx="2" presStyleCnt="4">
        <dgm:presLayoutVars>
          <dgm:chMax val="0"/>
          <dgm:chPref val="0"/>
          <dgm:bulletEnabled val="1"/>
        </dgm:presLayoutVars>
      </dgm:prSet>
      <dgm:spPr/>
    </dgm:pt>
    <dgm:pt modelId="{D83F4D08-99D2-435E-81C4-A002E6054064}" type="pres">
      <dgm:prSet presAssocID="{7449064A-7EB9-4D70-BD6E-10B77B06A24B}" presName="tile4" presStyleLbl="node1" presStyleIdx="3" presStyleCnt="4"/>
      <dgm:spPr/>
    </dgm:pt>
    <dgm:pt modelId="{A98D85BB-FB01-4B72-93F9-70EDBB6F74A3}" type="pres">
      <dgm:prSet presAssocID="{7449064A-7EB9-4D70-BD6E-10B77B06A24B}" presName="tile4text" presStyleLbl="node1" presStyleIdx="3" presStyleCnt="4">
        <dgm:presLayoutVars>
          <dgm:chMax val="0"/>
          <dgm:chPref val="0"/>
          <dgm:bulletEnabled val="1"/>
        </dgm:presLayoutVars>
      </dgm:prSet>
      <dgm:spPr/>
    </dgm:pt>
    <dgm:pt modelId="{DF3D3FF7-05CF-4FD5-BE36-8BCB45986BC8}" type="pres">
      <dgm:prSet presAssocID="{7449064A-7EB9-4D70-BD6E-10B77B06A24B}" presName="centerTile" presStyleLbl="fgShp" presStyleIdx="0" presStyleCnt="1" custScaleX="142857" custLinFactNeighborX="-4834" custLinFactNeighborY="-11316">
        <dgm:presLayoutVars>
          <dgm:chMax val="0"/>
          <dgm:chPref val="0"/>
        </dgm:presLayoutVars>
      </dgm:prSet>
      <dgm:spPr/>
    </dgm:pt>
  </dgm:ptLst>
  <dgm:cxnLst>
    <dgm:cxn modelId="{FE35500A-BFB3-4347-9FBB-EDBCD5170E64}" type="presOf" srcId="{32996118-3CF0-42F3-914F-48B5899003AC}" destId="{5FB1EB5D-FEBE-4EA9-B11F-CBBBDFAE9F9E}" srcOrd="1" destOrd="0" presId="urn:microsoft.com/office/officeart/2005/8/layout/matrix1"/>
    <dgm:cxn modelId="{3B1EE31B-1D82-4FE9-8719-8B444C6E7CE4}" srcId="{7F141E88-285C-4297-B2F0-1B94E24B3329}" destId="{EF32AB8F-808D-4936-996B-2D69A7065277}" srcOrd="2" destOrd="0" parTransId="{51B94930-AC36-49F8-9A2E-D57789D243E7}" sibTransId="{F51BC67C-147A-4456-8D63-918267F8E555}"/>
    <dgm:cxn modelId="{928B8435-21A6-408D-995E-D140A49A9AE2}" type="presOf" srcId="{EF32AB8F-808D-4936-996B-2D69A7065277}" destId="{04A82C7E-DF64-4D71-876B-CDB1301F1F3D}" srcOrd="0" destOrd="0" presId="urn:microsoft.com/office/officeart/2005/8/layout/matrix1"/>
    <dgm:cxn modelId="{C695F937-CA20-4227-A66C-27CC7C45E9DA}" type="presOf" srcId="{7449064A-7EB9-4D70-BD6E-10B77B06A24B}" destId="{25559233-6E7A-4D14-AA9C-7E69599FC1E2}" srcOrd="0" destOrd="0" presId="urn:microsoft.com/office/officeart/2005/8/layout/matrix1"/>
    <dgm:cxn modelId="{BF50E15B-A6D9-4F0B-92DF-AF48DDC03CE7}" srcId="{7F141E88-285C-4297-B2F0-1B94E24B3329}" destId="{7CF23EF7-5B8B-4BA6-AE4D-CE9BF6A1AE27}" srcOrd="0" destOrd="0" parTransId="{24825B9B-8F4D-402A-932F-F9AB5D80F428}" sibTransId="{0C96C088-ECDB-4140-9558-258CCD6E14FE}"/>
    <dgm:cxn modelId="{15F15D5D-ADFD-4A7C-8334-85FC0108ED62}" type="presOf" srcId="{7CF23EF7-5B8B-4BA6-AE4D-CE9BF6A1AE27}" destId="{14389368-F8A7-4866-9B4B-6EB4772F9721}" srcOrd="0" destOrd="0" presId="urn:microsoft.com/office/officeart/2005/8/layout/matrix1"/>
    <dgm:cxn modelId="{19307867-825D-4F2B-8B4E-4AF2F7D3A31E}" srcId="{7F141E88-285C-4297-B2F0-1B94E24B3329}" destId="{984D0426-A7FC-47BD-941A-0E7F8CEDF520}" srcOrd="3" destOrd="0" parTransId="{7BC49496-4D91-439E-A1B5-0F264685E4E8}" sibTransId="{72EF7628-E9DC-4B14-884B-185F3EA574A1}"/>
    <dgm:cxn modelId="{E6E08E4D-FB7F-4628-AC94-294D6ED76CDD}" srcId="{7449064A-7EB9-4D70-BD6E-10B77B06A24B}" destId="{7F141E88-285C-4297-B2F0-1B94E24B3329}" srcOrd="0" destOrd="0" parTransId="{5542A501-453F-487B-990D-A71B707494D7}" sibTransId="{59E98A6E-708A-473C-9CCA-46EEB7CD3C04}"/>
    <dgm:cxn modelId="{8C7E6276-2ADE-4D87-BB2D-59217D6FE950}" type="presOf" srcId="{7F141E88-285C-4297-B2F0-1B94E24B3329}" destId="{DF3D3FF7-05CF-4FD5-BE36-8BCB45986BC8}" srcOrd="0" destOrd="0" presId="urn:microsoft.com/office/officeart/2005/8/layout/matrix1"/>
    <dgm:cxn modelId="{086C4B88-9913-405F-9957-D2EC4638F054}" type="presOf" srcId="{984D0426-A7FC-47BD-941A-0E7F8CEDF520}" destId="{A98D85BB-FB01-4B72-93F9-70EDBB6F74A3}" srcOrd="1" destOrd="0" presId="urn:microsoft.com/office/officeart/2005/8/layout/matrix1"/>
    <dgm:cxn modelId="{C0468C95-7F7F-42DA-8EC7-D708A8AEC493}" srcId="{7449064A-7EB9-4D70-BD6E-10B77B06A24B}" destId="{CB25AF3D-E27A-48CE-89CD-88BC29BC2D1A}" srcOrd="1" destOrd="0" parTransId="{1ACFC5E9-E448-49D1-8716-6B925F4C7323}" sibTransId="{4215FA7F-4FDB-4013-89C0-311F53F4F4C5}"/>
    <dgm:cxn modelId="{2A2AA2A2-ABB2-4DAA-91F4-E01ADC54C5DC}" type="presOf" srcId="{7CF23EF7-5B8B-4BA6-AE4D-CE9BF6A1AE27}" destId="{833394BB-6F8C-426F-AE05-A17DBFB371C4}" srcOrd="1" destOrd="0" presId="urn:microsoft.com/office/officeart/2005/8/layout/matrix1"/>
    <dgm:cxn modelId="{A5C72FA9-8D4A-4722-B88D-DEB018F285CD}" srcId="{7F141E88-285C-4297-B2F0-1B94E24B3329}" destId="{32996118-3CF0-42F3-914F-48B5899003AC}" srcOrd="1" destOrd="0" parTransId="{1702577B-E703-4AB9-93D2-215ADC91ED08}" sibTransId="{C1E5C42D-0C1B-496D-85B2-5F91183DEFF6}"/>
    <dgm:cxn modelId="{5FE63ED0-303D-41AE-ABA7-C125F64D5C6F}" type="presOf" srcId="{32996118-3CF0-42F3-914F-48B5899003AC}" destId="{5AC539F1-86C0-41F5-92E7-A8344E4C03CC}" srcOrd="0" destOrd="0" presId="urn:microsoft.com/office/officeart/2005/8/layout/matrix1"/>
    <dgm:cxn modelId="{D9DE7FD3-FB45-4A2D-B9E5-0312890E93B8}" srcId="{7449064A-7EB9-4D70-BD6E-10B77B06A24B}" destId="{71DD537A-7DAB-4648-AB5C-3420E7B2FB25}" srcOrd="2" destOrd="0" parTransId="{EA83E9BD-F5DF-4D06-A278-A0AC44A6E670}" sibTransId="{7DE2098F-845B-45FA-BFBB-F4E7E301890A}"/>
    <dgm:cxn modelId="{2E5F0CED-1389-4A04-9FC2-6EF6DF60D991}" type="presOf" srcId="{984D0426-A7FC-47BD-941A-0E7F8CEDF520}" destId="{D83F4D08-99D2-435E-81C4-A002E6054064}" srcOrd="0" destOrd="0" presId="urn:microsoft.com/office/officeart/2005/8/layout/matrix1"/>
    <dgm:cxn modelId="{690BB7FB-8C9E-42CF-9E79-6CCE07928CE1}" type="presOf" srcId="{EF32AB8F-808D-4936-996B-2D69A7065277}" destId="{6A93BAE6-6689-42E2-BD4F-27BE537DEA6F}" srcOrd="1" destOrd="0" presId="urn:microsoft.com/office/officeart/2005/8/layout/matrix1"/>
    <dgm:cxn modelId="{7AC3C0C0-1E70-470E-A899-52D78BCC1FAE}" type="presParOf" srcId="{25559233-6E7A-4D14-AA9C-7E69599FC1E2}" destId="{6076CF8A-6D4C-4EEC-8C6A-54B5EAB41B50}" srcOrd="0" destOrd="0" presId="urn:microsoft.com/office/officeart/2005/8/layout/matrix1"/>
    <dgm:cxn modelId="{24CA1FE3-E340-4F3F-9FED-D699430D6D98}" type="presParOf" srcId="{6076CF8A-6D4C-4EEC-8C6A-54B5EAB41B50}" destId="{14389368-F8A7-4866-9B4B-6EB4772F9721}" srcOrd="0" destOrd="0" presId="urn:microsoft.com/office/officeart/2005/8/layout/matrix1"/>
    <dgm:cxn modelId="{1247291F-E1E1-41E4-A8CB-1A09B58C4E6D}" type="presParOf" srcId="{6076CF8A-6D4C-4EEC-8C6A-54B5EAB41B50}" destId="{833394BB-6F8C-426F-AE05-A17DBFB371C4}" srcOrd="1" destOrd="0" presId="urn:microsoft.com/office/officeart/2005/8/layout/matrix1"/>
    <dgm:cxn modelId="{CBC63106-C597-42AF-9C67-3AF8505359E5}" type="presParOf" srcId="{6076CF8A-6D4C-4EEC-8C6A-54B5EAB41B50}" destId="{5AC539F1-86C0-41F5-92E7-A8344E4C03CC}" srcOrd="2" destOrd="0" presId="urn:microsoft.com/office/officeart/2005/8/layout/matrix1"/>
    <dgm:cxn modelId="{2A2512A5-3873-492F-9375-1125B878A793}" type="presParOf" srcId="{6076CF8A-6D4C-4EEC-8C6A-54B5EAB41B50}" destId="{5FB1EB5D-FEBE-4EA9-B11F-CBBBDFAE9F9E}" srcOrd="3" destOrd="0" presId="urn:microsoft.com/office/officeart/2005/8/layout/matrix1"/>
    <dgm:cxn modelId="{8C6AB981-199B-4034-B05F-E36B1359D91D}" type="presParOf" srcId="{6076CF8A-6D4C-4EEC-8C6A-54B5EAB41B50}" destId="{04A82C7E-DF64-4D71-876B-CDB1301F1F3D}" srcOrd="4" destOrd="0" presId="urn:microsoft.com/office/officeart/2005/8/layout/matrix1"/>
    <dgm:cxn modelId="{6DAE755D-A0AF-4BCE-BA29-3FC74942B7BE}" type="presParOf" srcId="{6076CF8A-6D4C-4EEC-8C6A-54B5EAB41B50}" destId="{6A93BAE6-6689-42E2-BD4F-27BE537DEA6F}" srcOrd="5" destOrd="0" presId="urn:microsoft.com/office/officeart/2005/8/layout/matrix1"/>
    <dgm:cxn modelId="{41E02A17-C324-419D-A252-3EE1AEFE5877}" type="presParOf" srcId="{6076CF8A-6D4C-4EEC-8C6A-54B5EAB41B50}" destId="{D83F4D08-99D2-435E-81C4-A002E6054064}" srcOrd="6" destOrd="0" presId="urn:microsoft.com/office/officeart/2005/8/layout/matrix1"/>
    <dgm:cxn modelId="{BFD98FCA-D963-4B5C-A1F4-701C04D0A80C}" type="presParOf" srcId="{6076CF8A-6D4C-4EEC-8C6A-54B5EAB41B50}" destId="{A98D85BB-FB01-4B72-93F9-70EDBB6F74A3}" srcOrd="7" destOrd="0" presId="urn:microsoft.com/office/officeart/2005/8/layout/matrix1"/>
    <dgm:cxn modelId="{42F6E63A-CCF3-4C06-99BE-98F27319C416}" type="presParOf" srcId="{25559233-6E7A-4D14-AA9C-7E69599FC1E2}" destId="{DF3D3FF7-05CF-4FD5-BE36-8BCB45986BC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9368-F8A7-4866-9B4B-6EB4772F9721}">
      <dsp:nvSpPr>
        <dsp:cNvPr id="0" name=""/>
        <dsp:cNvSpPr/>
      </dsp:nvSpPr>
      <dsp:spPr>
        <a:xfrm rot="16200000">
          <a:off x="466226" y="-466226"/>
          <a:ext cx="804139" cy="1736593"/>
        </a:xfrm>
        <a:prstGeom prst="round1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rgbClr val="FFFF00"/>
              </a:solidFill>
            </a:rPr>
            <a:t>資格</a:t>
          </a:r>
        </a:p>
      </dsp:txBody>
      <dsp:txXfrm rot="5400000">
        <a:off x="0" y="0"/>
        <a:ext cx="1736593" cy="603104"/>
      </dsp:txXfrm>
    </dsp:sp>
    <dsp:sp modelId="{5AC539F1-86C0-41F5-92E7-A8344E4C03CC}">
      <dsp:nvSpPr>
        <dsp:cNvPr id="0" name=""/>
        <dsp:cNvSpPr/>
      </dsp:nvSpPr>
      <dsp:spPr>
        <a:xfrm>
          <a:off x="1736593" y="0"/>
          <a:ext cx="1736593" cy="804139"/>
        </a:xfrm>
        <a:prstGeom prst="round1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rgbClr val="FFFF00"/>
              </a:solidFill>
            </a:rPr>
            <a:t>電話応対</a:t>
          </a:r>
        </a:p>
      </dsp:txBody>
      <dsp:txXfrm>
        <a:off x="1736593" y="0"/>
        <a:ext cx="1736593" cy="603104"/>
      </dsp:txXfrm>
    </dsp:sp>
    <dsp:sp modelId="{04A82C7E-DF64-4D71-876B-CDB1301F1F3D}">
      <dsp:nvSpPr>
        <dsp:cNvPr id="0" name=""/>
        <dsp:cNvSpPr/>
      </dsp:nvSpPr>
      <dsp:spPr>
        <a:xfrm rot="10800000">
          <a:off x="0" y="804139"/>
          <a:ext cx="1736593" cy="804139"/>
        </a:xfrm>
        <a:prstGeom prst="round1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rgbClr val="FFFF00"/>
              </a:solidFill>
            </a:rPr>
            <a:t>パソコン</a:t>
          </a:r>
        </a:p>
      </dsp:txBody>
      <dsp:txXfrm rot="10800000">
        <a:off x="0" y="1005174"/>
        <a:ext cx="1736593" cy="603104"/>
      </dsp:txXfrm>
    </dsp:sp>
    <dsp:sp modelId="{D83F4D08-99D2-435E-81C4-A002E6054064}">
      <dsp:nvSpPr>
        <dsp:cNvPr id="0" name=""/>
        <dsp:cNvSpPr/>
      </dsp:nvSpPr>
      <dsp:spPr>
        <a:xfrm rot="5400000">
          <a:off x="2202819" y="337912"/>
          <a:ext cx="804139" cy="1736593"/>
        </a:xfrm>
        <a:prstGeom prst="round1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rgbClr val="FFFF00"/>
              </a:solidFill>
            </a:rPr>
            <a:t>ビジネス文書</a:t>
          </a:r>
          <a:endParaRPr kumimoji="1" lang="en-US" altLang="ja-JP" sz="1600" b="1" kern="1200" dirty="0">
            <a:solidFill>
              <a:srgbClr val="FFFF00"/>
            </a:solidFill>
          </a:endParaRPr>
        </a:p>
        <a:p>
          <a:pPr marL="0" lvl="0" indent="0" algn="ctr" defTabSz="711200">
            <a:lnSpc>
              <a:spcPct val="90000"/>
            </a:lnSpc>
            <a:spcBef>
              <a:spcPct val="0"/>
            </a:spcBef>
            <a:spcAft>
              <a:spcPct val="35000"/>
            </a:spcAft>
            <a:buNone/>
          </a:pPr>
          <a:r>
            <a:rPr kumimoji="1" lang="ja-JP" altLang="en-US" sz="1600" b="1" kern="1200" dirty="0">
              <a:solidFill>
                <a:srgbClr val="FFFF00"/>
              </a:solidFill>
            </a:rPr>
            <a:t>メール作成</a:t>
          </a:r>
        </a:p>
      </dsp:txBody>
      <dsp:txXfrm rot="-5400000">
        <a:off x="1736593" y="1005174"/>
        <a:ext cx="1736593" cy="603104"/>
      </dsp:txXfrm>
    </dsp:sp>
    <dsp:sp modelId="{DF3D3FF7-05CF-4FD5-BE36-8BCB45986BC8}">
      <dsp:nvSpPr>
        <dsp:cNvPr id="0" name=""/>
        <dsp:cNvSpPr/>
      </dsp:nvSpPr>
      <dsp:spPr>
        <a:xfrm>
          <a:off x="941971" y="557606"/>
          <a:ext cx="1488506" cy="402069"/>
        </a:xfrm>
        <a:prstGeom prst="roundRect">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accent6">
                  <a:lumMod val="75000"/>
                </a:schemeClr>
              </a:solidFill>
            </a:rPr>
            <a:t>コミュニケーション</a:t>
          </a:r>
        </a:p>
      </dsp:txBody>
      <dsp:txXfrm>
        <a:off x="961598" y="577233"/>
        <a:ext cx="1449252" cy="3628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7088" cy="498634"/>
          </a:xfrm>
          <a:prstGeom prst="rect">
            <a:avLst/>
          </a:prstGeom>
        </p:spPr>
        <p:txBody>
          <a:bodyPr vert="horz" lIns="91443" tIns="45722" rIns="91443" bIns="457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176" y="4"/>
            <a:ext cx="2947088" cy="498634"/>
          </a:xfrm>
          <a:prstGeom prst="rect">
            <a:avLst/>
          </a:prstGeom>
        </p:spPr>
        <p:txBody>
          <a:bodyPr vert="horz" lIns="91443" tIns="45722" rIns="91443" bIns="45722" rtlCol="0"/>
          <a:lstStyle>
            <a:lvl1pPr algn="r">
              <a:defRPr sz="1200"/>
            </a:lvl1pPr>
          </a:lstStyle>
          <a:p>
            <a:fld id="{E2F9C72E-045F-48EE-9EE5-6D215BD5DDC4}" type="datetimeFigureOut">
              <a:rPr kumimoji="1" lang="ja-JP" altLang="en-US" smtClean="0"/>
              <a:t>2021/9/2</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41875" cy="3352800"/>
          </a:xfrm>
          <a:prstGeom prst="rect">
            <a:avLst/>
          </a:prstGeom>
          <a:noFill/>
          <a:ln w="12700">
            <a:solidFill>
              <a:prstClr val="black"/>
            </a:solidFill>
          </a:ln>
        </p:spPr>
        <p:txBody>
          <a:bodyPr vert="horz" lIns="91443" tIns="45722" rIns="91443" bIns="45722" rtlCol="0" anchor="ctr"/>
          <a:lstStyle/>
          <a:p>
            <a:endParaRPr lang="ja-JP" altLang="en-US"/>
          </a:p>
        </p:txBody>
      </p:sp>
      <p:sp>
        <p:nvSpPr>
          <p:cNvPr id="5" name="ノート プレースホルダー 4"/>
          <p:cNvSpPr>
            <a:spLocks noGrp="1"/>
          </p:cNvSpPr>
          <p:nvPr>
            <p:ph type="body" sz="quarter" idx="3"/>
          </p:nvPr>
        </p:nvSpPr>
        <p:spPr>
          <a:xfrm>
            <a:off x="679612" y="4779907"/>
            <a:ext cx="5441633" cy="3911263"/>
          </a:xfrm>
          <a:prstGeom prst="rect">
            <a:avLst/>
          </a:prstGeom>
        </p:spPr>
        <p:txBody>
          <a:bodyPr vert="horz" lIns="91443" tIns="45722" rIns="91443" bIns="457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4357"/>
            <a:ext cx="2947088" cy="498634"/>
          </a:xfrm>
          <a:prstGeom prst="rect">
            <a:avLst/>
          </a:prstGeom>
        </p:spPr>
        <p:txBody>
          <a:bodyPr vert="horz" lIns="91443" tIns="45722" rIns="91443" bIns="457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176" y="9434357"/>
            <a:ext cx="2947088" cy="498634"/>
          </a:xfrm>
          <a:prstGeom prst="rect">
            <a:avLst/>
          </a:prstGeom>
        </p:spPr>
        <p:txBody>
          <a:bodyPr vert="horz" lIns="91443" tIns="45722" rIns="91443" bIns="45722" rtlCol="0" anchor="b"/>
          <a:lstStyle>
            <a:lvl1pPr algn="r">
              <a:defRPr sz="1200"/>
            </a:lvl1pPr>
          </a:lstStyle>
          <a:p>
            <a:fld id="{B6595C7F-95A0-4A9E-9AEE-C6232BEE544A}" type="slidenum">
              <a:rPr kumimoji="1" lang="ja-JP" altLang="en-US" smtClean="0"/>
              <a:t>‹#›</a:t>
            </a:fld>
            <a:endParaRPr kumimoji="1" lang="ja-JP" altLang="en-US"/>
          </a:p>
        </p:txBody>
      </p:sp>
    </p:spTree>
    <p:extLst>
      <p:ext uri="{BB962C8B-B14F-4D97-AF65-F5344CB8AC3E}">
        <p14:creationId xmlns:p14="http://schemas.microsoft.com/office/powerpoint/2010/main" val="9775527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595C7F-95A0-4A9E-9AEE-C6232BEE544A}" type="slidenum">
              <a:rPr kumimoji="1" lang="ja-JP" altLang="en-US" smtClean="0"/>
              <a:t>1</a:t>
            </a:fld>
            <a:endParaRPr kumimoji="1" lang="ja-JP" altLang="en-US"/>
          </a:p>
        </p:txBody>
      </p:sp>
    </p:spTree>
    <p:extLst>
      <p:ext uri="{BB962C8B-B14F-4D97-AF65-F5344CB8AC3E}">
        <p14:creationId xmlns:p14="http://schemas.microsoft.com/office/powerpoint/2010/main" val="191341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6595C7F-95A0-4A9E-9AEE-C6232BEE544A}" type="slidenum">
              <a:rPr kumimoji="1" lang="ja-JP" altLang="en-US" smtClean="0"/>
              <a:t>4</a:t>
            </a:fld>
            <a:endParaRPr kumimoji="1" lang="ja-JP" altLang="en-US"/>
          </a:p>
        </p:txBody>
      </p:sp>
    </p:spTree>
    <p:extLst>
      <p:ext uri="{BB962C8B-B14F-4D97-AF65-F5344CB8AC3E}">
        <p14:creationId xmlns:p14="http://schemas.microsoft.com/office/powerpoint/2010/main" val="352673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64" indent="0" algn="ctr">
              <a:buNone/>
              <a:defRPr sz="2275"/>
            </a:lvl2pPr>
            <a:lvl3pPr marL="742927" indent="0" algn="ctr">
              <a:buNone/>
              <a:defRPr sz="1950"/>
            </a:lvl3pPr>
            <a:lvl4pPr marL="1114391" indent="0" algn="ctr">
              <a:buNone/>
              <a:defRPr sz="1625"/>
            </a:lvl4pPr>
            <a:lvl5pPr marL="1485854" indent="0" algn="ctr">
              <a:buNone/>
              <a:defRPr sz="1625"/>
            </a:lvl5pPr>
            <a:lvl6pPr marL="1857318" indent="0" algn="ctr">
              <a:buNone/>
              <a:defRPr sz="1625"/>
            </a:lvl6pPr>
            <a:lvl7pPr marL="2228781" indent="0" algn="ctr">
              <a:buNone/>
              <a:defRPr sz="1625"/>
            </a:lvl7pPr>
            <a:lvl8pPr marL="2600245" indent="0" algn="ctr">
              <a:buNone/>
              <a:defRPr sz="1625"/>
            </a:lvl8pPr>
            <a:lvl9pPr marL="2971709"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299719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207998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2"/>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328575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13615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52634"/>
            <a:ext cx="8543925" cy="1500187"/>
          </a:xfrm>
        </p:spPr>
        <p:txBody>
          <a:bodyPr anchor="t">
            <a:normAutofit/>
          </a:bodyPr>
          <a:lstStyle>
            <a:lvl1pPr marL="0" indent="0">
              <a:buNone/>
              <a:defRPr sz="1950">
                <a:solidFill>
                  <a:schemeClr val="tx1">
                    <a:lumMod val="75000"/>
                    <a:lumOff val="25000"/>
                  </a:schemeClr>
                </a:solidFill>
              </a:defRPr>
            </a:lvl1pPr>
            <a:lvl2pPr marL="371464" indent="0">
              <a:buNone/>
              <a:defRPr sz="1463">
                <a:solidFill>
                  <a:schemeClr val="tx1">
                    <a:tint val="75000"/>
                  </a:schemeClr>
                </a:solidFill>
              </a:defRPr>
            </a:lvl2pPr>
            <a:lvl3pPr marL="742927" indent="0">
              <a:buNone/>
              <a:defRPr sz="1300">
                <a:solidFill>
                  <a:schemeClr val="tx1">
                    <a:tint val="75000"/>
                  </a:schemeClr>
                </a:solidFill>
              </a:defRPr>
            </a:lvl3pPr>
            <a:lvl4pPr marL="1114391" indent="0">
              <a:buNone/>
              <a:defRPr sz="1138">
                <a:solidFill>
                  <a:schemeClr val="tx1">
                    <a:tint val="75000"/>
                  </a:schemeClr>
                </a:solidFill>
              </a:defRPr>
            </a:lvl4pPr>
            <a:lvl5pPr marL="1485854" indent="0">
              <a:buNone/>
              <a:defRPr sz="1138">
                <a:solidFill>
                  <a:schemeClr val="tx1">
                    <a:tint val="75000"/>
                  </a:schemeClr>
                </a:solidFill>
              </a:defRPr>
            </a:lvl5pPr>
            <a:lvl6pPr marL="1857318" indent="0">
              <a:buNone/>
              <a:defRPr sz="1138">
                <a:solidFill>
                  <a:schemeClr val="tx1">
                    <a:tint val="75000"/>
                  </a:schemeClr>
                </a:solidFill>
              </a:defRPr>
            </a:lvl6pPr>
            <a:lvl7pPr marL="2228781" indent="0">
              <a:buNone/>
              <a:defRPr sz="1138">
                <a:solidFill>
                  <a:schemeClr val="tx1">
                    <a:tint val="75000"/>
                  </a:schemeClr>
                </a:solidFill>
              </a:defRPr>
            </a:lvl7pPr>
            <a:lvl8pPr marL="2600245" indent="0">
              <a:buNone/>
              <a:defRPr sz="1138">
                <a:solidFill>
                  <a:schemeClr val="tx1">
                    <a:tint val="75000"/>
                  </a:schemeClr>
                </a:solidFill>
              </a:defRPr>
            </a:lvl8pPr>
            <a:lvl9pPr marL="2971709"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260302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24735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7" y="1681851"/>
            <a:ext cx="4189413" cy="825699"/>
          </a:xfrm>
        </p:spPr>
        <p:txBody>
          <a:bodyPr anchor="b">
            <a:normAutofit/>
          </a:bodyPr>
          <a:lstStyle>
            <a:lvl1pPr marL="0" indent="0">
              <a:spcBef>
                <a:spcPts val="0"/>
              </a:spcBef>
              <a:buNone/>
              <a:defRPr sz="1950" b="1"/>
            </a:lvl1pPr>
            <a:lvl2pPr marL="371464" indent="0">
              <a:buNone/>
              <a:defRPr sz="1625" b="1"/>
            </a:lvl2pPr>
            <a:lvl3pPr marL="742927" indent="0">
              <a:buNone/>
              <a:defRPr sz="1463"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7" y="2507550"/>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851"/>
            <a:ext cx="4210051" cy="825698"/>
          </a:xfrm>
        </p:spPr>
        <p:txBody>
          <a:bodyPr anchor="b"/>
          <a:lstStyle>
            <a:lvl1pPr marL="0" indent="0">
              <a:spcBef>
                <a:spcPts val="0"/>
              </a:spcBef>
              <a:buNone/>
              <a:defRPr sz="1950" b="1"/>
            </a:lvl1pPr>
            <a:lvl2pPr marL="371464" indent="0">
              <a:buNone/>
              <a:defRPr sz="1625" b="1"/>
            </a:lvl2pPr>
            <a:lvl3pPr marL="742927" indent="0">
              <a:buNone/>
              <a:defRPr sz="1463"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7550"/>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2816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80920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233564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5"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1" y="990601"/>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5" y="2057400"/>
            <a:ext cx="3194685" cy="3810001"/>
          </a:xfrm>
        </p:spPr>
        <p:txBody>
          <a:bodyPr>
            <a:normAutofit/>
          </a:bodyPr>
          <a:lstStyle>
            <a:lvl1pPr marL="0" indent="0">
              <a:lnSpc>
                <a:spcPct val="90000"/>
              </a:lnSpc>
              <a:buNone/>
              <a:defRPr sz="1300"/>
            </a:lvl1pPr>
            <a:lvl2pPr marL="371464" indent="0">
              <a:buNone/>
              <a:defRPr sz="975"/>
            </a:lvl2pPr>
            <a:lvl3pPr marL="742927" indent="0">
              <a:buNone/>
              <a:defRPr sz="813"/>
            </a:lvl3pPr>
            <a:lvl4pPr marL="1114391" indent="0">
              <a:buNone/>
              <a:defRPr sz="731"/>
            </a:lvl4pPr>
            <a:lvl5pPr marL="1485854" indent="0">
              <a:buNone/>
              <a:defRPr sz="731"/>
            </a:lvl5pPr>
            <a:lvl6pPr marL="1857318" indent="0">
              <a:buNone/>
              <a:defRPr sz="731"/>
            </a:lvl6pPr>
            <a:lvl7pPr marL="2228781" indent="0">
              <a:buNone/>
              <a:defRPr sz="731"/>
            </a:lvl7pPr>
            <a:lvl8pPr marL="2600245" indent="0">
              <a:buNone/>
              <a:defRPr sz="731"/>
            </a:lvl8pPr>
            <a:lvl9pPr marL="2971709"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363849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5"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1" y="990601"/>
            <a:ext cx="5014913" cy="4876800"/>
          </a:xfrm>
        </p:spPr>
        <p:txBody>
          <a:bodyPr/>
          <a:lstStyle>
            <a:lvl1pPr marL="0" indent="0">
              <a:buNone/>
              <a:defRPr sz="2600"/>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683515" y="2057400"/>
            <a:ext cx="3194685" cy="3810000"/>
          </a:xfrm>
        </p:spPr>
        <p:txBody>
          <a:bodyPr>
            <a:normAutofit/>
          </a:bodyPr>
          <a:lstStyle>
            <a:lvl1pPr marL="0" indent="0">
              <a:lnSpc>
                <a:spcPct val="90000"/>
              </a:lnSpc>
              <a:buNone/>
              <a:defRPr sz="1300"/>
            </a:lvl1pPr>
            <a:lvl2pPr marL="371464" indent="0">
              <a:buNone/>
              <a:defRPr sz="975"/>
            </a:lvl2pPr>
            <a:lvl3pPr marL="742927" indent="0">
              <a:buNone/>
              <a:defRPr sz="813"/>
            </a:lvl3pPr>
            <a:lvl4pPr marL="1114391" indent="0">
              <a:buNone/>
              <a:defRPr sz="731"/>
            </a:lvl4pPr>
            <a:lvl5pPr marL="1485854" indent="0">
              <a:buNone/>
              <a:defRPr sz="731"/>
            </a:lvl5pPr>
            <a:lvl6pPr marL="1857318" indent="0">
              <a:buNone/>
              <a:defRPr sz="731"/>
            </a:lvl6pPr>
            <a:lvl7pPr marL="2228781" indent="0">
              <a:buNone/>
              <a:defRPr sz="731"/>
            </a:lvl7pPr>
            <a:lvl8pPr marL="2600245" indent="0">
              <a:buNone/>
              <a:defRPr sz="731"/>
            </a:lvl8pPr>
            <a:lvl9pPr marL="2971709"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3ABE1-A74F-449E-9B0A-3CC053BD8608}" type="datetimeFigureOut">
              <a:rPr kumimoji="1" lang="ja-JP" altLang="en-US" smtClean="0"/>
              <a:t>2021/9/2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343430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7"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7"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21C3ABE1-A74F-449E-9B0A-3CC053BD8608}" type="datetimeFigureOut">
              <a:rPr kumimoji="1" lang="ja-JP" altLang="en-US" smtClean="0"/>
              <a:t>2021/9/2</a:t>
            </a:fld>
            <a:endParaRPr kumimoji="1" lang="ja-JP" altLang="en-US"/>
          </a:p>
        </p:txBody>
      </p:sp>
      <p:sp>
        <p:nvSpPr>
          <p:cNvPr id="5" name="Footer Placeholder 4"/>
          <p:cNvSpPr>
            <a:spLocks noGrp="1"/>
          </p:cNvSpPr>
          <p:nvPr>
            <p:ph type="ftr" sz="quarter" idx="3"/>
          </p:nvPr>
        </p:nvSpPr>
        <p:spPr>
          <a:xfrm>
            <a:off x="3281364"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A35A292E-589C-4B35-9514-93AAC22256FF}" type="slidenum">
              <a:rPr kumimoji="1" lang="ja-JP" altLang="en-US" smtClean="0"/>
              <a:t>‹#›</a:t>
            </a:fld>
            <a:endParaRPr kumimoji="1" lang="ja-JP" altLang="en-US"/>
          </a:p>
        </p:txBody>
      </p:sp>
    </p:spTree>
    <p:extLst>
      <p:ext uri="{BB962C8B-B14F-4D97-AF65-F5344CB8AC3E}">
        <p14:creationId xmlns:p14="http://schemas.microsoft.com/office/powerpoint/2010/main" val="38213995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42927"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3" indent="-185733" algn="l" defTabSz="742927"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196" indent="-185733" algn="l" defTabSz="742927"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60" indent="-185733" algn="l" defTabSz="742927"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23" indent="-185733" algn="l" defTabSz="742927"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587" indent="-185733" algn="l" defTabSz="742927"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050" indent="-185733" algn="l" defTabSz="742927"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14" indent="-185733" algn="l" defTabSz="742927"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5977" indent="-185733" algn="l" defTabSz="742927"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441" indent="-185733" algn="l" defTabSz="742927"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27" rtl="0" eaLnBrk="1" latinLnBrk="0" hangingPunct="1">
        <a:defRPr kumimoji="1" sz="1463" kern="1200">
          <a:solidFill>
            <a:schemeClr val="tx1"/>
          </a:solidFill>
          <a:latin typeface="+mn-lt"/>
          <a:ea typeface="+mn-ea"/>
          <a:cs typeface="+mn-cs"/>
        </a:defRPr>
      </a:lvl1pPr>
      <a:lvl2pPr marL="371464" algn="l" defTabSz="742927" rtl="0" eaLnBrk="1" latinLnBrk="0" hangingPunct="1">
        <a:defRPr kumimoji="1" sz="1463" kern="1200">
          <a:solidFill>
            <a:schemeClr val="tx1"/>
          </a:solidFill>
          <a:latin typeface="+mn-lt"/>
          <a:ea typeface="+mn-ea"/>
          <a:cs typeface="+mn-cs"/>
        </a:defRPr>
      </a:lvl2pPr>
      <a:lvl3pPr marL="742927" algn="l" defTabSz="742927" rtl="0" eaLnBrk="1" latinLnBrk="0" hangingPunct="1">
        <a:defRPr kumimoji="1" sz="1463" kern="1200">
          <a:solidFill>
            <a:schemeClr val="tx1"/>
          </a:solidFill>
          <a:latin typeface="+mn-lt"/>
          <a:ea typeface="+mn-ea"/>
          <a:cs typeface="+mn-cs"/>
        </a:defRPr>
      </a:lvl3pPr>
      <a:lvl4pPr marL="1114391" algn="l" defTabSz="742927" rtl="0" eaLnBrk="1" latinLnBrk="0" hangingPunct="1">
        <a:defRPr kumimoji="1" sz="1463" kern="1200">
          <a:solidFill>
            <a:schemeClr val="tx1"/>
          </a:solidFill>
          <a:latin typeface="+mn-lt"/>
          <a:ea typeface="+mn-ea"/>
          <a:cs typeface="+mn-cs"/>
        </a:defRPr>
      </a:lvl4pPr>
      <a:lvl5pPr marL="1485854" algn="l" defTabSz="742927" rtl="0" eaLnBrk="1" latinLnBrk="0" hangingPunct="1">
        <a:defRPr kumimoji="1" sz="1463" kern="1200">
          <a:solidFill>
            <a:schemeClr val="tx1"/>
          </a:solidFill>
          <a:latin typeface="+mn-lt"/>
          <a:ea typeface="+mn-ea"/>
          <a:cs typeface="+mn-cs"/>
        </a:defRPr>
      </a:lvl5pPr>
      <a:lvl6pPr marL="1857318" algn="l" defTabSz="742927" rtl="0" eaLnBrk="1" latinLnBrk="0" hangingPunct="1">
        <a:defRPr kumimoji="1" sz="1463" kern="1200">
          <a:solidFill>
            <a:schemeClr val="tx1"/>
          </a:solidFill>
          <a:latin typeface="+mn-lt"/>
          <a:ea typeface="+mn-ea"/>
          <a:cs typeface="+mn-cs"/>
        </a:defRPr>
      </a:lvl6pPr>
      <a:lvl7pPr marL="2228781" algn="l" defTabSz="742927" rtl="0" eaLnBrk="1" latinLnBrk="0" hangingPunct="1">
        <a:defRPr kumimoji="1" sz="1463" kern="1200">
          <a:solidFill>
            <a:schemeClr val="tx1"/>
          </a:solidFill>
          <a:latin typeface="+mn-lt"/>
          <a:ea typeface="+mn-ea"/>
          <a:cs typeface="+mn-cs"/>
        </a:defRPr>
      </a:lvl7pPr>
      <a:lvl8pPr marL="2600245" algn="l" defTabSz="742927" rtl="0" eaLnBrk="1" latinLnBrk="0" hangingPunct="1">
        <a:defRPr kumimoji="1" sz="1463" kern="1200">
          <a:solidFill>
            <a:schemeClr val="tx1"/>
          </a:solidFill>
          <a:latin typeface="+mn-lt"/>
          <a:ea typeface="+mn-ea"/>
          <a:cs typeface="+mn-cs"/>
        </a:defRPr>
      </a:lvl8pPr>
      <a:lvl9pPr marL="2971709" algn="l" defTabSz="742927"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57125"/>
            <a:ext cx="9905999" cy="2591386"/>
          </a:xfrm>
          <a:prstGeom prst="rect">
            <a:avLst/>
          </a:prstGeom>
        </p:spPr>
      </p:pic>
      <p:pic>
        <p:nvPicPr>
          <p:cNvPr id="3" name="図 2">
            <a:extLst>
              <a:ext uri="{FF2B5EF4-FFF2-40B4-BE49-F238E27FC236}">
                <a16:creationId xmlns:a16="http://schemas.microsoft.com/office/drawing/2014/main" id="{CB593CDE-7476-4AF7-BE57-7A92B25FA0F1}"/>
              </a:ext>
            </a:extLst>
          </p:cNvPr>
          <p:cNvPicPr>
            <a:picLocks noChangeAspect="1"/>
          </p:cNvPicPr>
          <p:nvPr/>
        </p:nvPicPr>
        <p:blipFill rotWithShape="1">
          <a:blip r:embed="rId4"/>
          <a:srcRect l="11540" t="28077" r="14751" b="29298"/>
          <a:stretch/>
        </p:blipFill>
        <p:spPr>
          <a:xfrm>
            <a:off x="44068" y="198211"/>
            <a:ext cx="9750083" cy="3758914"/>
          </a:xfrm>
          <a:prstGeom prst="rect">
            <a:avLst/>
          </a:prstGeom>
          <a:effectLst>
            <a:softEdge rad="63500"/>
          </a:effectLst>
        </p:spPr>
      </p:pic>
    </p:spTree>
    <p:extLst>
      <p:ext uri="{BB962C8B-B14F-4D97-AF65-F5344CB8AC3E}">
        <p14:creationId xmlns:p14="http://schemas.microsoft.com/office/powerpoint/2010/main" val="63847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4</a:t>
            </a:r>
          </a:p>
        </p:txBody>
      </p:sp>
      <p:sp>
        <p:nvSpPr>
          <p:cNvPr id="10" name="テキスト ボックス 9"/>
          <p:cNvSpPr txBox="1"/>
          <p:nvPr/>
        </p:nvSpPr>
        <p:spPr>
          <a:xfrm>
            <a:off x="2023768" y="1133012"/>
            <a:ext cx="7972992" cy="738664"/>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ジョブステーションに通所される皆さんを温かく栄養バランスの摂れた食事でサポートします。</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メニューが豊富で、なんと２４種類もあります。毎日の昼食を楽しみにしてください。</a:t>
            </a:r>
            <a:endParaRPr lang="en-US" altLang="ja-JP" sz="1400" dirty="0">
              <a:latin typeface="Meiryo UI" panose="020B0604030504040204" pitchFamily="50" charset="-128"/>
              <a:ea typeface="Meiryo UI" panose="020B0604030504040204" pitchFamily="50" charset="-128"/>
            </a:endParaRPr>
          </a:p>
        </p:txBody>
      </p:sp>
      <p:sp>
        <p:nvSpPr>
          <p:cNvPr id="11" name="円形吹き出し 10"/>
          <p:cNvSpPr/>
          <p:nvPr/>
        </p:nvSpPr>
        <p:spPr>
          <a:xfrm>
            <a:off x="252624" y="1133012"/>
            <a:ext cx="1407886" cy="895223"/>
          </a:xfrm>
          <a:prstGeom prst="wedgeEllipseCallout">
            <a:avLst>
              <a:gd name="adj1" fmla="val 46177"/>
              <a:gd name="adj2" fmla="val 462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温かい</a:t>
            </a:r>
            <a:endParaRPr kumimoji="1" lang="en-US" altLang="ja-JP" sz="1400" b="1" dirty="0">
              <a:solidFill>
                <a:srgbClr val="FF0000"/>
              </a:solidFill>
            </a:endParaRPr>
          </a:p>
          <a:p>
            <a:pPr algn="ctr"/>
            <a:r>
              <a:rPr lang="ja-JP" altLang="en-US" sz="1400" b="1" dirty="0">
                <a:solidFill>
                  <a:srgbClr val="FF0000"/>
                </a:solidFill>
              </a:rPr>
              <a:t>昼食無料</a:t>
            </a:r>
            <a:endParaRPr kumimoji="1" lang="ja-JP" altLang="en-US" sz="1400" b="1" dirty="0">
              <a:solidFill>
                <a:srgbClr val="FF0000"/>
              </a:solidFill>
            </a:endParaRPr>
          </a:p>
        </p:txBody>
      </p:sp>
      <p:sp>
        <p:nvSpPr>
          <p:cNvPr id="15" name="テキスト ボックス 14"/>
          <p:cNvSpPr txBox="1"/>
          <p:nvPr/>
        </p:nvSpPr>
        <p:spPr>
          <a:xfrm>
            <a:off x="0" y="2269939"/>
            <a:ext cx="990600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利用者さんの声</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89286" y="2611164"/>
            <a:ext cx="4017713" cy="1384995"/>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ジョブステーションの昼食は毎日違うメニューが用意されているので昼食の時間が毎日楽しみです。しかも無料で提供していただけるので本当にありがたいです。</a:t>
            </a:r>
            <a:endParaRPr lang="en-US" altLang="ja-JP"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0" y="4280867"/>
            <a:ext cx="990600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利用者さんに人気のメニュー</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TOP5</a:t>
            </a:r>
          </a:p>
        </p:txBody>
      </p:sp>
      <p:sp>
        <p:nvSpPr>
          <p:cNvPr id="13" name="テキスト ボックス 12"/>
          <p:cNvSpPr txBox="1"/>
          <p:nvPr/>
        </p:nvSpPr>
        <p:spPr>
          <a:xfrm>
            <a:off x="-136489" y="4655827"/>
            <a:ext cx="4082231" cy="1708160"/>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第１位　チキンのタンドリー風</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第２位　さばのみそ煮</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第３位　〇〇〇〇〇〇〇　➡　➡　➡　➡　</a:t>
            </a:r>
            <a:endParaRPr lang="en-US" altLang="ja-JP" sz="14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第４位　トマトソースのチーズハンバーグ</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第５位　あじの南蛮風</a:t>
            </a:r>
            <a:endParaRPr lang="en-US" altLang="ja-JP" sz="14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601793" y="4655827"/>
            <a:ext cx="6191767" cy="1708160"/>
          </a:xfrm>
          <a:prstGeom prst="rect">
            <a:avLst/>
          </a:prstGeom>
          <a:solidFill>
            <a:schemeClr val="accent4">
              <a:lumMod val="40000"/>
              <a:lumOff val="60000"/>
            </a:schemeClr>
          </a:solid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ご見学、ご相談にお越しください！</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利用者さんに人気の</a:t>
            </a:r>
            <a:r>
              <a:rPr lang="en-US" altLang="ja-JP" sz="1400" dirty="0">
                <a:latin typeface="メイリオ" panose="020B0604030504040204" pitchFamily="50" charset="-128"/>
                <a:ea typeface="メイリオ" panose="020B0604030504040204" pitchFamily="50" charset="-128"/>
              </a:rPr>
              <a:t>TOP5</a:t>
            </a:r>
            <a:r>
              <a:rPr lang="ja-JP" altLang="en-US" sz="1400" dirty="0">
                <a:latin typeface="メイリオ" panose="020B0604030504040204" pitchFamily="50" charset="-128"/>
                <a:ea typeface="メイリオ" panose="020B0604030504040204" pitchFamily="50" charset="-128"/>
              </a:rPr>
              <a:t>から、</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FF0000"/>
                </a:solidFill>
                <a:latin typeface="メイリオ" panose="020B0604030504040204" pitchFamily="50" charset="-128"/>
                <a:ea typeface="メイリオ" panose="020B0604030504040204" pitchFamily="50" charset="-128"/>
              </a:rPr>
              <a:t>第３位にランクしたお弁当をご見学、ご相談の際にご試食いただけます！</a:t>
            </a:r>
            <a:endParaRPr lang="en-US" altLang="ja-JP" sz="14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毎日の通所が楽しみになるジョブステーションの昼食も体験してみてください。</a:t>
            </a:r>
            <a:endParaRPr lang="en-US" altLang="ja-JP" sz="1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999" y="2269939"/>
            <a:ext cx="1803265" cy="226192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57" y="2225904"/>
            <a:ext cx="2952117" cy="2155513"/>
          </a:xfrm>
          <a:prstGeom prst="rect">
            <a:avLst/>
          </a:prstGeom>
        </p:spPr>
      </p:pic>
    </p:spTree>
    <p:extLst>
      <p:ext uri="{BB962C8B-B14F-4D97-AF65-F5344CB8AC3E}">
        <p14:creationId xmlns:p14="http://schemas.microsoft.com/office/powerpoint/2010/main" val="217843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5</a:t>
            </a:r>
          </a:p>
        </p:txBody>
      </p:sp>
      <p:pic>
        <p:nvPicPr>
          <p:cNvPr id="14" name="図 13"/>
          <p:cNvPicPr>
            <a:picLocks noChangeAspect="1"/>
          </p:cNvPicPr>
          <p:nvPr/>
        </p:nvPicPr>
        <p:blipFill rotWithShape="1">
          <a:blip r:embed="rId2"/>
          <a:srcRect l="13319" t="40031" r="14108" b="38879"/>
          <a:stretch/>
        </p:blipFill>
        <p:spPr>
          <a:xfrm>
            <a:off x="1524000" y="705088"/>
            <a:ext cx="6858000" cy="1120481"/>
          </a:xfrm>
          <a:prstGeom prst="rect">
            <a:avLst/>
          </a:prstGeom>
        </p:spPr>
      </p:pic>
      <p:pic>
        <p:nvPicPr>
          <p:cNvPr id="17" name="図 16"/>
          <p:cNvPicPr>
            <a:picLocks noChangeAspect="1"/>
          </p:cNvPicPr>
          <p:nvPr/>
        </p:nvPicPr>
        <p:blipFill rotWithShape="1">
          <a:blip r:embed="rId3"/>
          <a:srcRect l="13749" t="18516" r="8228" b="23320"/>
          <a:stretch/>
        </p:blipFill>
        <p:spPr>
          <a:xfrm>
            <a:off x="68864" y="1754524"/>
            <a:ext cx="6760029" cy="2833248"/>
          </a:xfrm>
          <a:prstGeom prst="rect">
            <a:avLst/>
          </a:prstGeom>
        </p:spPr>
      </p:pic>
      <p:pic>
        <p:nvPicPr>
          <p:cNvPr id="18" name="図 17"/>
          <p:cNvPicPr>
            <a:picLocks noChangeAspect="1"/>
          </p:cNvPicPr>
          <p:nvPr/>
        </p:nvPicPr>
        <p:blipFill rotWithShape="1">
          <a:blip r:embed="rId4"/>
          <a:srcRect l="14734" t="23618" r="14251" b="24218"/>
          <a:stretch/>
        </p:blipFill>
        <p:spPr>
          <a:xfrm>
            <a:off x="3448878" y="4169326"/>
            <a:ext cx="6279502" cy="2593424"/>
          </a:xfrm>
          <a:prstGeom prst="rect">
            <a:avLst/>
          </a:prstGeom>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8010" r="7877"/>
          <a:stretch/>
        </p:blipFill>
        <p:spPr>
          <a:xfrm>
            <a:off x="616066" y="4302676"/>
            <a:ext cx="2709809" cy="1840949"/>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868" y="2431994"/>
            <a:ext cx="2028167" cy="1478308"/>
          </a:xfrm>
          <a:prstGeom prst="rect">
            <a:avLst/>
          </a:prstGeom>
        </p:spPr>
      </p:pic>
    </p:spTree>
    <p:extLst>
      <p:ext uri="{BB962C8B-B14F-4D97-AF65-F5344CB8AC3E}">
        <p14:creationId xmlns:p14="http://schemas.microsoft.com/office/powerpoint/2010/main" val="324004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9886120" cy="707886"/>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利用開始までの流れ　</a:t>
            </a:r>
            <a:r>
              <a:rPr lang="ja-JP" altLang="en-US" sz="2000" b="1" dirty="0">
                <a:solidFill>
                  <a:srgbClr val="FFFF00"/>
                </a:solidFill>
                <a:latin typeface="メイリオ" panose="020B0604030504040204" pitchFamily="50" charset="-128"/>
                <a:ea typeface="メイリオ" panose="020B0604030504040204" pitchFamily="50" charset="-128"/>
              </a:rPr>
              <a:t>就労移行支援事業所の利用は市区町村での手続きが必要です。</a:t>
            </a:r>
            <a:endParaRPr lang="en-US" altLang="ja-JP" sz="2000" b="1" dirty="0">
              <a:solidFill>
                <a:srgbClr val="FFFF00"/>
              </a:solidFill>
              <a:latin typeface="メイリオ" panose="020B0604030504040204" pitchFamily="50" charset="-128"/>
              <a:ea typeface="メイリオ" panose="020B0604030504040204" pitchFamily="50" charset="-128"/>
            </a:endParaRPr>
          </a:p>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　　</a:t>
            </a:r>
            <a:endPar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endParaRPr>
          </a:p>
        </p:txBody>
      </p:sp>
      <p:sp>
        <p:nvSpPr>
          <p:cNvPr id="11" name="テキスト ボックス 10"/>
          <p:cNvSpPr txBox="1"/>
          <p:nvPr/>
        </p:nvSpPr>
        <p:spPr>
          <a:xfrm>
            <a:off x="-168006" y="703715"/>
            <a:ext cx="9906000" cy="415498"/>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～キセキの杜～ジョブステーションご利用にあたり、見学、相談、体験利用が可能です。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6531" y="2069620"/>
            <a:ext cx="675022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ＳＴＥＰ１　お問合せ</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15080" y="2438952"/>
            <a:ext cx="9790919" cy="415498"/>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まずはお電話にてお問い合わせください。見学日時、相談日を決めましょう！</a:t>
            </a:r>
            <a:endParaRPr lang="en-US" altLang="ja-JP" sz="14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6531" y="2857601"/>
            <a:ext cx="675022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ＳＴＥＰ</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2</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　見学・体験利用</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15081" y="3226933"/>
            <a:ext cx="9790918" cy="738664"/>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～キセキの杜～ジョブステーステーションの見学にお越しください。体験プログラムを通じて、自分に合うか判断して頂けます。利用についての相談、疑問点もどんどんご質問ください。</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79785" y="3995330"/>
            <a:ext cx="675022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ＳＴＥＰ</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3</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　受給者証申請</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6531" y="5102928"/>
            <a:ext cx="675022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ＳＴＥＰ</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4</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　プレ利用開始</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6531" y="5472260"/>
            <a:ext cx="9471364" cy="415498"/>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申請中も引き続き体験利用が可能です。個別プログラムで訓練を開始しましょう。</a:t>
            </a:r>
            <a:endParaRPr lang="en-US" altLang="ja-JP" sz="1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6531" y="5886903"/>
            <a:ext cx="675022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ＳＴＥＰ</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5</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　利用契約</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9879" y="6172036"/>
            <a:ext cx="9886120" cy="415498"/>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受給者証が発行された後、正式に利用開始となり利用契約を締結していただきます。</a:t>
            </a:r>
            <a:endParaRPr lang="en-US" altLang="ja-JP" sz="1400" dirty="0">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rotWithShape="1">
          <a:blip r:embed="rId2" cstate="print">
            <a:extLst>
              <a:ext uri="{28A0092B-C50C-407E-A947-70E740481C1C}">
                <a14:useLocalDpi xmlns:a14="http://schemas.microsoft.com/office/drawing/2010/main" val="0"/>
              </a:ext>
            </a:extLst>
          </a:blip>
          <a:srcRect l="17105" r="12825"/>
          <a:stretch/>
        </p:blipFill>
        <p:spPr>
          <a:xfrm>
            <a:off x="8861598" y="4852225"/>
            <a:ext cx="876396" cy="1279464"/>
          </a:xfrm>
          <a:prstGeom prst="rect">
            <a:avLst/>
          </a:prstGeom>
        </p:spPr>
      </p:pic>
      <p:sp>
        <p:nvSpPr>
          <p:cNvPr id="27" name="テキスト ボックス 26"/>
          <p:cNvSpPr txBox="1"/>
          <p:nvPr/>
        </p:nvSpPr>
        <p:spPr>
          <a:xfrm>
            <a:off x="8656600" y="4895179"/>
            <a:ext cx="1310995" cy="415498"/>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利用計画書</a:t>
            </a:r>
            <a:endParaRPr lang="en-US" altLang="ja-JP" sz="10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166578" y="1211034"/>
            <a:ext cx="7861609" cy="772256"/>
            <a:chOff x="138442" y="2085410"/>
            <a:chExt cx="7861609" cy="772256"/>
          </a:xfrm>
        </p:grpSpPr>
        <p:grpSp>
          <p:nvGrpSpPr>
            <p:cNvPr id="28" name="グループ化 27"/>
            <p:cNvGrpSpPr/>
            <p:nvPr/>
          </p:nvGrpSpPr>
          <p:grpSpPr>
            <a:xfrm>
              <a:off x="138442" y="2085410"/>
              <a:ext cx="7646301" cy="772256"/>
              <a:chOff x="319916" y="2407757"/>
              <a:chExt cx="6019800" cy="915454"/>
            </a:xfrm>
          </p:grpSpPr>
          <p:grpSp>
            <p:nvGrpSpPr>
              <p:cNvPr id="29" name="グループ化 28"/>
              <p:cNvGrpSpPr/>
              <p:nvPr/>
            </p:nvGrpSpPr>
            <p:grpSpPr>
              <a:xfrm>
                <a:off x="319916" y="2407757"/>
                <a:ext cx="6019800" cy="915454"/>
                <a:chOff x="148466" y="2322032"/>
                <a:chExt cx="6019800" cy="915454"/>
              </a:xfrm>
            </p:grpSpPr>
            <p:grpSp>
              <p:nvGrpSpPr>
                <p:cNvPr id="34" name="グループ化 33"/>
                <p:cNvGrpSpPr/>
                <p:nvPr/>
              </p:nvGrpSpPr>
              <p:grpSpPr>
                <a:xfrm>
                  <a:off x="215141" y="2370186"/>
                  <a:ext cx="5953125" cy="867300"/>
                  <a:chOff x="371475" y="2371724"/>
                  <a:chExt cx="5953125" cy="867300"/>
                </a:xfrm>
              </p:grpSpPr>
              <p:sp>
                <p:nvSpPr>
                  <p:cNvPr id="40" name="角丸四角形 39"/>
                  <p:cNvSpPr/>
                  <p:nvPr/>
                </p:nvSpPr>
                <p:spPr>
                  <a:xfrm>
                    <a:off x="371475" y="2371725"/>
                    <a:ext cx="1038225" cy="86729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FF0000"/>
                        </a:solidFill>
                        <a:latin typeface="メイリオ" panose="020B0604030504040204" pitchFamily="50" charset="-128"/>
                        <a:ea typeface="メイリオ" panose="020B0604030504040204" pitchFamily="50" charset="-128"/>
                      </a:rPr>
                      <a:t>お問合せ</a:t>
                    </a:r>
                    <a:endParaRPr kumimoji="1" lang="en-US" altLang="ja-JP" sz="1000" b="1" dirty="0">
                      <a:solidFill>
                        <a:srgbClr val="FF0000"/>
                      </a:solidFill>
                      <a:latin typeface="メイリオ" panose="020B0604030504040204" pitchFamily="50" charset="-128"/>
                      <a:ea typeface="メイリオ" panose="020B0604030504040204" pitchFamily="50" charset="-128"/>
                    </a:endParaRPr>
                  </a:p>
                </p:txBody>
              </p:sp>
              <p:sp>
                <p:nvSpPr>
                  <p:cNvPr id="41" name="角丸四角形 40"/>
                  <p:cNvSpPr/>
                  <p:nvPr/>
                </p:nvSpPr>
                <p:spPr>
                  <a:xfrm>
                    <a:off x="1600200" y="2376487"/>
                    <a:ext cx="1038225" cy="8625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メイリオ" panose="020B0604030504040204" pitchFamily="50" charset="-128"/>
                        <a:ea typeface="メイリオ" panose="020B0604030504040204" pitchFamily="50" charset="-128"/>
                      </a:rPr>
                      <a:t>見学体験利用</a:t>
                    </a:r>
                  </a:p>
                </p:txBody>
              </p:sp>
              <p:sp>
                <p:nvSpPr>
                  <p:cNvPr id="42" name="角丸四角形 41"/>
                  <p:cNvSpPr/>
                  <p:nvPr/>
                </p:nvSpPr>
                <p:spPr>
                  <a:xfrm>
                    <a:off x="2828925" y="2371725"/>
                    <a:ext cx="1038225" cy="86729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メイリオ" panose="020B0604030504040204" pitchFamily="50" charset="-128"/>
                        <a:ea typeface="メイリオ" panose="020B0604030504040204" pitchFamily="50" charset="-128"/>
                      </a:rPr>
                      <a:t>受給者証申請</a:t>
                    </a:r>
                  </a:p>
                </p:txBody>
              </p:sp>
              <p:sp>
                <p:nvSpPr>
                  <p:cNvPr id="43" name="角丸四角形 42"/>
                  <p:cNvSpPr/>
                  <p:nvPr/>
                </p:nvSpPr>
                <p:spPr>
                  <a:xfrm>
                    <a:off x="4057650" y="2371725"/>
                    <a:ext cx="1038225" cy="86729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FF0000"/>
                        </a:solidFill>
                        <a:latin typeface="メイリオ" panose="020B0604030504040204" pitchFamily="50" charset="-128"/>
                        <a:ea typeface="メイリオ" panose="020B0604030504040204" pitchFamily="50" charset="-128"/>
                      </a:rPr>
                      <a:t>プレ利用開始</a:t>
                    </a:r>
                    <a:endParaRPr kumimoji="1" lang="ja-JP" altLang="en-US" sz="1000" b="1" dirty="0">
                      <a:solidFill>
                        <a:srgbClr val="FF0000"/>
                      </a:solidFill>
                      <a:latin typeface="メイリオ" panose="020B0604030504040204" pitchFamily="50" charset="-128"/>
                      <a:ea typeface="メイリオ" panose="020B0604030504040204" pitchFamily="50" charset="-128"/>
                    </a:endParaRPr>
                  </a:p>
                </p:txBody>
              </p:sp>
              <p:sp>
                <p:nvSpPr>
                  <p:cNvPr id="44" name="角丸四角形 43"/>
                  <p:cNvSpPr/>
                  <p:nvPr/>
                </p:nvSpPr>
                <p:spPr>
                  <a:xfrm>
                    <a:off x="5286375" y="2371724"/>
                    <a:ext cx="1038225" cy="8673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メイリオ" panose="020B0604030504040204" pitchFamily="50" charset="-128"/>
                        <a:ea typeface="メイリオ" panose="020B0604030504040204" pitchFamily="50" charset="-128"/>
                      </a:rPr>
                      <a:t>利用契約</a:t>
                    </a:r>
                    <a:endParaRPr kumimoji="1" lang="en-US" altLang="ja-JP" sz="1000" b="1" dirty="0">
                      <a:solidFill>
                        <a:srgbClr val="FF0000"/>
                      </a:solidFill>
                      <a:latin typeface="メイリオ" panose="020B0604030504040204" pitchFamily="50" charset="-128"/>
                      <a:ea typeface="メイリオ" panose="020B0604030504040204" pitchFamily="50" charset="-128"/>
                    </a:endParaRPr>
                  </a:p>
                </p:txBody>
              </p:sp>
            </p:grpSp>
            <p:sp>
              <p:nvSpPr>
                <p:cNvPr id="35" name="正方形/長方形 34"/>
                <p:cNvSpPr/>
                <p:nvPr/>
              </p:nvSpPr>
              <p:spPr>
                <a:xfrm rot="20793218">
                  <a:off x="148466" y="2333098"/>
                  <a:ext cx="828675" cy="314325"/>
                </a:xfrm>
                <a:prstGeom prst="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メイリオ" panose="020B0604030504040204" pitchFamily="50" charset="-128"/>
                      <a:ea typeface="メイリオ" panose="020B0604030504040204" pitchFamily="50" charset="-128"/>
                    </a:rPr>
                    <a:t>ＳＴＥＰ</a:t>
                  </a:r>
                  <a:r>
                    <a:rPr kumimoji="1" lang="en-US" altLang="ja-JP" sz="900" dirty="0">
                      <a:latin typeface="メイリオ" panose="020B0604030504040204" pitchFamily="50" charset="-128"/>
                      <a:ea typeface="メイリオ" panose="020B0604030504040204" pitchFamily="50" charset="-128"/>
                    </a:rPr>
                    <a:t>1</a:t>
                  </a:r>
                  <a:endParaRPr kumimoji="1" lang="ja-JP" altLang="en-US" sz="900" dirty="0">
                    <a:latin typeface="メイリオ" panose="020B0604030504040204" pitchFamily="50" charset="-128"/>
                    <a:ea typeface="メイリオ" panose="020B0604030504040204" pitchFamily="50" charset="-128"/>
                  </a:endParaRPr>
                </a:p>
              </p:txBody>
            </p:sp>
            <p:sp>
              <p:nvSpPr>
                <p:cNvPr id="36" name="正方形/長方形 35"/>
                <p:cNvSpPr/>
                <p:nvPr/>
              </p:nvSpPr>
              <p:spPr>
                <a:xfrm rot="20793218">
                  <a:off x="1398524" y="2333098"/>
                  <a:ext cx="828675" cy="314325"/>
                </a:xfrm>
                <a:prstGeom prst="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メイリオ" panose="020B0604030504040204" pitchFamily="50" charset="-128"/>
                      <a:ea typeface="メイリオ" panose="020B0604030504040204" pitchFamily="50" charset="-128"/>
                    </a:rPr>
                    <a:t>ＳＴＥＰ</a:t>
                  </a:r>
                  <a:r>
                    <a:rPr lang="en-US" altLang="ja-JP" sz="900" dirty="0">
                      <a:latin typeface="メイリオ" panose="020B0604030504040204" pitchFamily="50" charset="-128"/>
                      <a:ea typeface="メイリオ" panose="020B0604030504040204" pitchFamily="50" charset="-128"/>
                    </a:rPr>
                    <a:t>2</a:t>
                  </a:r>
                  <a:endParaRPr kumimoji="1" lang="ja-JP" altLang="en-US" sz="900" dirty="0">
                    <a:latin typeface="メイリオ" panose="020B0604030504040204" pitchFamily="50" charset="-128"/>
                    <a:ea typeface="メイリオ" panose="020B0604030504040204" pitchFamily="50" charset="-128"/>
                  </a:endParaRPr>
                </a:p>
              </p:txBody>
            </p:sp>
            <p:sp>
              <p:nvSpPr>
                <p:cNvPr id="37" name="正方形/長方形 36"/>
                <p:cNvSpPr/>
                <p:nvPr/>
              </p:nvSpPr>
              <p:spPr>
                <a:xfrm rot="20793218">
                  <a:off x="2624967" y="2333098"/>
                  <a:ext cx="828675" cy="314325"/>
                </a:xfrm>
                <a:prstGeom prst="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メイリオ" panose="020B0604030504040204" pitchFamily="50" charset="-128"/>
                      <a:ea typeface="メイリオ" panose="020B0604030504040204" pitchFamily="50" charset="-128"/>
                    </a:rPr>
                    <a:t>ＳＴＥＰ</a:t>
                  </a:r>
                  <a:r>
                    <a:rPr lang="en-US" altLang="ja-JP" sz="900" dirty="0">
                      <a:latin typeface="メイリオ" panose="020B0604030504040204" pitchFamily="50" charset="-128"/>
                      <a:ea typeface="メイリオ" panose="020B0604030504040204" pitchFamily="50" charset="-128"/>
                    </a:rPr>
                    <a:t>3</a:t>
                  </a:r>
                  <a:endParaRPr kumimoji="1" lang="ja-JP" altLang="en-US" sz="900" dirty="0">
                    <a:latin typeface="メイリオ" panose="020B0604030504040204" pitchFamily="50" charset="-128"/>
                    <a:ea typeface="メイリオ" panose="020B0604030504040204" pitchFamily="50" charset="-128"/>
                  </a:endParaRPr>
                </a:p>
              </p:txBody>
            </p:sp>
            <p:sp>
              <p:nvSpPr>
                <p:cNvPr id="38" name="正方形/長方形 37"/>
                <p:cNvSpPr/>
                <p:nvPr/>
              </p:nvSpPr>
              <p:spPr>
                <a:xfrm rot="20793218">
                  <a:off x="3844167" y="2322033"/>
                  <a:ext cx="828675" cy="314325"/>
                </a:xfrm>
                <a:prstGeom prst="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メイリオ" panose="020B0604030504040204" pitchFamily="50" charset="-128"/>
                      <a:ea typeface="メイリオ" panose="020B0604030504040204" pitchFamily="50" charset="-128"/>
                    </a:rPr>
                    <a:t>ＳＴＥＰ</a:t>
                  </a:r>
                  <a:r>
                    <a:rPr lang="en-US" altLang="ja-JP" sz="900" dirty="0">
                      <a:latin typeface="メイリオ" panose="020B0604030504040204" pitchFamily="50" charset="-128"/>
                      <a:ea typeface="メイリオ" panose="020B0604030504040204" pitchFamily="50" charset="-128"/>
                    </a:rPr>
                    <a:t>4</a:t>
                  </a:r>
                  <a:endParaRPr kumimoji="1" lang="ja-JP" altLang="en-US" sz="900" dirty="0">
                    <a:latin typeface="メイリオ" panose="020B0604030504040204" pitchFamily="50" charset="-128"/>
                    <a:ea typeface="メイリオ" panose="020B0604030504040204" pitchFamily="50" charset="-128"/>
                  </a:endParaRPr>
                </a:p>
              </p:txBody>
            </p:sp>
            <p:sp>
              <p:nvSpPr>
                <p:cNvPr id="39" name="正方形/長方形 38"/>
                <p:cNvSpPr/>
                <p:nvPr/>
              </p:nvSpPr>
              <p:spPr>
                <a:xfrm rot="20793218">
                  <a:off x="5099186" y="2322032"/>
                  <a:ext cx="828675" cy="314325"/>
                </a:xfrm>
                <a:prstGeom prst="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メイリオ" panose="020B0604030504040204" pitchFamily="50" charset="-128"/>
                      <a:ea typeface="メイリオ" panose="020B0604030504040204" pitchFamily="50" charset="-128"/>
                    </a:rPr>
                    <a:t>ＳＴＥＰ</a:t>
                  </a:r>
                  <a:r>
                    <a:rPr lang="en-US" altLang="ja-JP" sz="900" dirty="0">
                      <a:latin typeface="メイリオ" panose="020B0604030504040204" pitchFamily="50" charset="-128"/>
                      <a:ea typeface="メイリオ" panose="020B0604030504040204" pitchFamily="50" charset="-128"/>
                    </a:rPr>
                    <a:t>5</a:t>
                  </a:r>
                  <a:endParaRPr kumimoji="1" lang="ja-JP" altLang="en-US" sz="900" dirty="0">
                    <a:latin typeface="メイリオ" panose="020B0604030504040204" pitchFamily="50" charset="-128"/>
                    <a:ea typeface="メイリオ" panose="020B0604030504040204" pitchFamily="50" charset="-128"/>
                  </a:endParaRPr>
                </a:p>
              </p:txBody>
            </p:sp>
          </p:grpSp>
          <p:sp>
            <p:nvSpPr>
              <p:cNvPr id="30" name="二等辺三角形 29"/>
              <p:cNvSpPr/>
              <p:nvPr/>
            </p:nvSpPr>
            <p:spPr>
              <a:xfrm rot="5400000">
                <a:off x="1423287" y="2929900"/>
                <a:ext cx="194657" cy="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二等辺三角形 30"/>
              <p:cNvSpPr/>
              <p:nvPr/>
            </p:nvSpPr>
            <p:spPr>
              <a:xfrm rot="5400000">
                <a:off x="2652012" y="2929022"/>
                <a:ext cx="194657" cy="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二等辺三角形 31"/>
              <p:cNvSpPr/>
              <p:nvPr/>
            </p:nvSpPr>
            <p:spPr>
              <a:xfrm rot="5400000">
                <a:off x="3880737" y="2929022"/>
                <a:ext cx="194657" cy="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二等辺三角形 32"/>
              <p:cNvSpPr/>
              <p:nvPr/>
            </p:nvSpPr>
            <p:spPr>
              <a:xfrm rot="5400000">
                <a:off x="5118987" y="2929022"/>
                <a:ext cx="194657" cy="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5" name="二等辺三角形 44"/>
            <p:cNvSpPr/>
            <p:nvPr/>
          </p:nvSpPr>
          <p:spPr>
            <a:xfrm rot="5400000">
              <a:off x="7855902" y="2505077"/>
              <a:ext cx="164208" cy="1240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6" name="テキスト ボックス 45"/>
          <p:cNvSpPr txBox="1"/>
          <p:nvPr/>
        </p:nvSpPr>
        <p:spPr>
          <a:xfrm rot="16200000">
            <a:off x="8753159" y="921410"/>
            <a:ext cx="425057" cy="1578260"/>
          </a:xfrm>
          <a:prstGeom prst="rect">
            <a:avLst/>
          </a:prstGeom>
          <a:noFill/>
        </p:spPr>
        <p:txBody>
          <a:bodyPr vert="eaVert" wrap="square" rtlCol="0">
            <a:spAutoFit/>
          </a:bodyPr>
          <a:lstStyle/>
          <a:p>
            <a:r>
              <a:rPr lang="ja-JP" altLang="en-US" b="1" dirty="0">
                <a:solidFill>
                  <a:srgbClr val="FF0000"/>
                </a:solidFill>
                <a:latin typeface="メイリオ" panose="020B0604030504040204" pitchFamily="50" charset="-128"/>
                <a:ea typeface="メイリオ" panose="020B0604030504040204" pitchFamily="50" charset="-128"/>
              </a:rPr>
              <a:t>正式利用開始</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128127" y="4364662"/>
            <a:ext cx="9777872" cy="738664"/>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ご利用の意思が決まりましたら受給者証の申請が必要となります。利用計画、またはセルフプランの作成が必要となります。各自治体で申請方法は異なりますが、申請手続きについてはスタッフがしっかりサポート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14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71175"/>
            <a:ext cx="9905999" cy="2591386"/>
          </a:xfrm>
          <a:prstGeom prst="rect">
            <a:avLst/>
          </a:prstGeom>
        </p:spPr>
      </p:pic>
    </p:spTree>
    <p:extLst>
      <p:ext uri="{BB962C8B-B14F-4D97-AF65-F5344CB8AC3E}">
        <p14:creationId xmlns:p14="http://schemas.microsoft.com/office/powerpoint/2010/main" val="424304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988612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就労移行支援事業所とは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1</a:t>
            </a:r>
          </a:p>
        </p:txBody>
      </p:sp>
      <p:sp>
        <p:nvSpPr>
          <p:cNvPr id="48" name="テキスト ボックス 47"/>
          <p:cNvSpPr txBox="1"/>
          <p:nvPr/>
        </p:nvSpPr>
        <p:spPr>
          <a:xfrm>
            <a:off x="0" y="1133062"/>
            <a:ext cx="685800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障害福祉サービス「就労移行支援」を提供する事業所です。</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1" y="1502394"/>
            <a:ext cx="9905999" cy="1800493"/>
          </a:xfrm>
          <a:prstGeom prst="rect">
            <a:avLst/>
          </a:prstGeom>
          <a:noFill/>
        </p:spPr>
        <p:txBody>
          <a:bodyPr wrap="square" rtlCol="0">
            <a:spAutoFit/>
          </a:bodyPr>
          <a:lstStyle/>
          <a:p>
            <a:pPr>
              <a:lnSpc>
                <a:spcPct val="150000"/>
              </a:lnSpc>
            </a:pPr>
            <a:r>
              <a:rPr lang="ja-JP" altLang="en-US" dirty="0">
                <a:latin typeface="メイリオ" panose="020B0604030504040204" pitchFamily="50" charset="-128"/>
                <a:ea typeface="メイリオ" panose="020B0604030504040204" pitchFamily="50" charset="-128"/>
              </a:rPr>
              <a:t>　</a:t>
            </a:r>
            <a:r>
              <a:rPr lang="ja-JP" altLang="en-US" sz="1400" dirty="0">
                <a:effectLst/>
                <a:latin typeface="メイリオ" panose="020B0604030504040204" pitchFamily="50" charset="-128"/>
                <a:ea typeface="メイリオ" panose="020B0604030504040204" pitchFamily="50" charset="-128"/>
              </a:rPr>
              <a:t>障害のある方が利用できる就労系の障害福祉サービスの一つです。</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就労に必要な知識やスキルを適切なトレーニングや企業実習を通じて身につけ、就職活動のサポートも行います。</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利用は原則２年間となっており、利用開始してからは、トレーニング→企業実習→就職活動→就職という流れで進みます。</a:t>
            </a:r>
            <a:br>
              <a:rPr lang="ja-JP" altLang="en-US" sz="1400" dirty="0">
                <a:effectLst/>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lang="ja-JP" altLang="en-US" sz="1400" dirty="0">
                <a:effectLst/>
                <a:latin typeface="メイリオ" panose="020B0604030504040204" pitchFamily="50" charset="-128"/>
                <a:ea typeface="メイリオ" panose="020B0604030504040204" pitchFamily="50" charset="-128"/>
              </a:rPr>
              <a:t>就職後は就労先で長く働き続けるためにスタッフが本人の就労先へ出向き、利用者と企業の架け橋となって円滑なコミュニケーションのサポートを行ったり、本人の力を最大限に発揮できる作業の方法を企業へ提案したりします。</a:t>
            </a:r>
            <a:endParaRPr lang="en-US" altLang="ja-JP" sz="1400" dirty="0">
              <a:latin typeface="メイリオ" panose="020B0604030504040204" pitchFamily="50" charset="-128"/>
              <a:ea typeface="メイリオ" panose="020B0604030504040204" pitchFamily="50" charset="-128"/>
            </a:endParaRP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39" y="3979041"/>
            <a:ext cx="4835439" cy="2719934"/>
          </a:xfrm>
          <a:prstGeom prst="rect">
            <a:avLst/>
          </a:prstGeom>
        </p:spPr>
      </p:pic>
      <p:pic>
        <p:nvPicPr>
          <p:cNvPr id="51" name="図 50"/>
          <p:cNvPicPr>
            <a:picLocks noChangeAspect="1"/>
          </p:cNvPicPr>
          <p:nvPr/>
        </p:nvPicPr>
        <p:blipFill rotWithShape="1">
          <a:blip r:embed="rId3"/>
          <a:srcRect l="51041" t="26424" r="15828" b="35055"/>
          <a:stretch/>
        </p:blipFill>
        <p:spPr>
          <a:xfrm>
            <a:off x="5374137" y="3979041"/>
            <a:ext cx="4310743" cy="2719934"/>
          </a:xfrm>
          <a:prstGeom prst="rect">
            <a:avLst/>
          </a:prstGeom>
        </p:spPr>
      </p:pic>
    </p:spTree>
    <p:extLst>
      <p:ext uri="{BB962C8B-B14F-4D97-AF65-F5344CB8AC3E}">
        <p14:creationId xmlns:p14="http://schemas.microsoft.com/office/powerpoint/2010/main" val="422125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988612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就労移行支援事業所とは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2</a:t>
            </a:r>
          </a:p>
        </p:txBody>
      </p:sp>
      <p:sp>
        <p:nvSpPr>
          <p:cNvPr id="10" name="テキスト ボックス 9"/>
          <p:cNvSpPr txBox="1"/>
          <p:nvPr/>
        </p:nvSpPr>
        <p:spPr>
          <a:xfrm>
            <a:off x="0" y="835882"/>
            <a:ext cx="685800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利用料金について</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 y="1068054"/>
            <a:ext cx="5078438" cy="1477328"/>
          </a:xfrm>
          <a:prstGeom prst="rect">
            <a:avLst/>
          </a:prstGeom>
          <a:noFill/>
        </p:spPr>
        <p:txBody>
          <a:bodyPr wrap="square" rtlCol="0">
            <a:spAutoFit/>
          </a:bodyPr>
          <a:lstStyle/>
          <a:p>
            <a:pPr>
              <a:lnSpc>
                <a:spcPct val="150000"/>
              </a:lnSpc>
            </a:pP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福祉サービスのためほとんどの方が免除でご利用いただいています。前年度の収入により自己負担が発生する場合がございます。～キセキの杜～ジョブステーションでは</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割以上の方に無料でご利用いただいています。</a:t>
            </a:r>
            <a:endParaRPr lang="en-US" altLang="ja-JP"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624" y="3109582"/>
            <a:ext cx="6858000"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利用日数や利用時間について</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624" y="3478914"/>
            <a:ext cx="9912624" cy="1034899"/>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週</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日から利用が可能です。ジョブステーションをご利用いただいている方の場合、将来的な就労を意識し多くの方が週</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回以上通所されています。利用時間については午前中のみ、午後のみ、終日というように、ご利用者の皆様の都合でご利用いただけます。体調や通院事情を踏まえ相談しながらご利用いただけます。</a:t>
            </a:r>
            <a:endParaRPr lang="en-US" altLang="ja-JP" sz="1400" dirty="0">
              <a:latin typeface="メイリオ" panose="020B0604030504040204" pitchFamily="50" charset="-128"/>
              <a:ea typeface="メイリオ" panose="020B0604030504040204" pitchFamily="50" charset="-128"/>
            </a:endParaRPr>
          </a:p>
        </p:txBody>
      </p:sp>
      <p:pic>
        <p:nvPicPr>
          <p:cNvPr id="1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578" y="1146218"/>
            <a:ext cx="42100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6624" y="4675954"/>
            <a:ext cx="9912624" cy="369332"/>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就労サポートについて</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624" y="4970642"/>
            <a:ext cx="9912624" cy="1384995"/>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　就労移行支援事業所では、就職活動への支援や適性に合った職場探し、履歴書の作成、職務経歴書の作成職場見学や実習など様々なサポートを受けることができます。</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さらに就労後の定着支援も受けることが出来ます。ご本人やケースに合わせて就職先の企業と一緒に作成する定着支援計画に合わせた支援を受けることになりますので安心して働くことができます。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567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ジョブステーションのここが安心</a:t>
            </a:r>
            <a:endPar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endParaRPr>
          </a:p>
        </p:txBody>
      </p:sp>
      <p:sp>
        <p:nvSpPr>
          <p:cNvPr id="10" name="テキスト ボックス 9"/>
          <p:cNvSpPr txBox="1"/>
          <p:nvPr/>
        </p:nvSpPr>
        <p:spPr>
          <a:xfrm>
            <a:off x="222252" y="954360"/>
            <a:ext cx="9906000" cy="954107"/>
          </a:xfrm>
          <a:prstGeom prst="rect">
            <a:avLst/>
          </a:prstGeom>
          <a:noFill/>
        </p:spPr>
        <p:txBody>
          <a:bodyPr wrap="square" rtlCol="0">
            <a:spAutoFit/>
          </a:bodyPr>
          <a:lstStyle/>
          <a:p>
            <a:r>
              <a:rPr lang="ja-JP" altLang="en-US" sz="2800" b="1" dirty="0">
                <a:solidFill>
                  <a:schemeClr val="accent6">
                    <a:lumMod val="50000"/>
                  </a:schemeClr>
                </a:solidFill>
                <a:latin typeface="メイリオ" panose="020B0604030504040204" pitchFamily="50" charset="-128"/>
                <a:ea typeface="メイリオ" panose="020B0604030504040204" pitchFamily="50" charset="-128"/>
              </a:rPr>
              <a:t>社団法人 社会福祉支援研究機構に加入　　　</a:t>
            </a:r>
            <a:endParaRPr lang="en-US" altLang="ja-JP" sz="2800" b="1" dirty="0">
              <a:solidFill>
                <a:schemeClr val="accent6">
                  <a:lumMod val="50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50000"/>
                  </a:schemeClr>
                </a:solidFill>
                <a:latin typeface="メイリオ" panose="020B0604030504040204" pitchFamily="50" charset="-128"/>
                <a:ea typeface="メイリオ" panose="020B0604030504040204" pitchFamily="50" charset="-128"/>
              </a:rPr>
              <a:t>　　加入事業所は、　</a:t>
            </a:r>
            <a:r>
              <a:rPr lang="ja-JP" altLang="en-US" sz="2800" b="1" u="sng" dirty="0">
                <a:solidFill>
                  <a:srgbClr val="FF0000"/>
                </a:solidFill>
                <a:latin typeface="メイリオ" panose="020B0604030504040204" pitchFamily="50" charset="-128"/>
                <a:ea typeface="メイリオ" panose="020B0604030504040204" pitchFamily="50" charset="-128"/>
              </a:rPr>
              <a:t>全国</a:t>
            </a:r>
            <a:r>
              <a:rPr lang="en-US" altLang="ja-JP" sz="2800" b="1" u="sng" dirty="0">
                <a:solidFill>
                  <a:srgbClr val="FF0000"/>
                </a:solidFill>
                <a:latin typeface="メイリオ" panose="020B0604030504040204" pitchFamily="50" charset="-128"/>
                <a:ea typeface="メイリオ" panose="020B0604030504040204" pitchFamily="50" charset="-128"/>
              </a:rPr>
              <a:t>71</a:t>
            </a:r>
            <a:r>
              <a:rPr lang="ja-JP" altLang="en-US" sz="2800" b="1" u="sng" dirty="0">
                <a:solidFill>
                  <a:srgbClr val="FF0000"/>
                </a:solidFill>
                <a:latin typeface="メイリオ" panose="020B0604030504040204" pitchFamily="50" charset="-128"/>
                <a:ea typeface="メイリオ" panose="020B0604030504040204" pitchFamily="50" charset="-128"/>
              </a:rPr>
              <a:t>事業所！</a:t>
            </a:r>
            <a:r>
              <a:rPr lang="ja-JP" altLang="en-US" sz="2800" b="1" dirty="0">
                <a:solidFill>
                  <a:srgbClr val="FF0000"/>
                </a:solidFill>
                <a:latin typeface="メイリオ" panose="020B0604030504040204" pitchFamily="50" charset="-128"/>
                <a:ea typeface="メイリオ" panose="020B0604030504040204" pitchFamily="50" charset="-128"/>
              </a:rPr>
              <a:t>　　</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2021</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年</a:t>
            </a:r>
            <a:r>
              <a:rPr lang="en-US" altLang="ja-JP" b="1" dirty="0">
                <a:solidFill>
                  <a:schemeClr val="accent6">
                    <a:lumMod val="50000"/>
                  </a:schemeClr>
                </a:solidFill>
                <a:latin typeface="メイリオ" panose="020B0604030504040204" pitchFamily="50" charset="-128"/>
                <a:ea typeface="メイリオ" panose="020B0604030504040204" pitchFamily="50" charset="-128"/>
              </a:rPr>
              <a:t>7</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月現在）</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2252" y="2186654"/>
            <a:ext cx="3941785" cy="4293483"/>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ジョブステーションは、</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社団法人社会福祉支援研究機構に</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加盟しており、同機構に加盟する</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就労移行支援事業所は</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全国で</a:t>
            </a:r>
            <a:r>
              <a:rPr lang="ja-JP" altLang="en-US" sz="1400" b="1" dirty="0">
                <a:solidFill>
                  <a:srgbClr val="0070C0"/>
                </a:solidFill>
                <a:latin typeface="メイリオ" panose="020B0604030504040204" pitchFamily="50" charset="-128"/>
                <a:ea typeface="メイリオ" panose="020B0604030504040204" pitchFamily="50" charset="-128"/>
              </a:rPr>
              <a:t>多くの就職実績</a:t>
            </a:r>
            <a:r>
              <a:rPr lang="ja-JP" altLang="en-US" sz="1400" dirty="0">
                <a:latin typeface="メイリオ" panose="020B0604030504040204" pitchFamily="50" charset="-128"/>
                <a:ea typeface="メイリオ" panose="020B0604030504040204" pitchFamily="50" charset="-128"/>
              </a:rPr>
              <a:t>を出していますので、</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安心してご利用ください。</a:t>
            </a:r>
            <a:endParaRPr lang="en-US" altLang="ja-JP" sz="1400" dirty="0">
              <a:latin typeface="メイリオ" panose="020B0604030504040204" pitchFamily="50" charset="-128"/>
              <a:ea typeface="メイリオ" panose="020B0604030504040204" pitchFamily="50" charset="-128"/>
            </a:endParaRPr>
          </a:p>
          <a:p>
            <a:pPr>
              <a:lnSpc>
                <a:spcPct val="150000"/>
              </a:lnSpc>
            </a:pP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また、事業所間の連携体制もありますので、</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0070C0"/>
                </a:solidFill>
                <a:latin typeface="メイリオ" panose="020B0604030504040204" pitchFamily="50" charset="-128"/>
                <a:ea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rPr>
              <a:t>一人ひとりの就労に向けた支援プログラム」</a:t>
            </a:r>
            <a:r>
              <a:rPr lang="ja-JP" altLang="en-US" sz="1400" dirty="0">
                <a:latin typeface="メイリオ" panose="020B0604030504040204" pitchFamily="50" charset="-128"/>
                <a:ea typeface="メイリオ" panose="020B0604030504040204" pitchFamily="50" charset="-128"/>
              </a:rPr>
              <a:t>や、他にはない</a:t>
            </a:r>
            <a:r>
              <a:rPr lang="ja-JP" altLang="en-US" sz="1400" b="1" dirty="0">
                <a:solidFill>
                  <a:srgbClr val="0070C0"/>
                </a:solidFill>
                <a:latin typeface="メイリオ" panose="020B0604030504040204" pitchFamily="50" charset="-128"/>
                <a:ea typeface="メイリオ" panose="020B0604030504040204" pitchFamily="50" charset="-128"/>
              </a:rPr>
              <a:t>「独自の資格取得支援」</a:t>
            </a:r>
            <a:r>
              <a:rPr lang="ja-JP" altLang="en-US" sz="1400" dirty="0">
                <a:latin typeface="メイリオ" panose="020B0604030504040204" pitchFamily="50" charset="-128"/>
                <a:ea typeface="メイリオ" panose="020B0604030504040204" pitchFamily="50" charset="-128"/>
              </a:rPr>
              <a:t>を提供し、</a:t>
            </a:r>
            <a:r>
              <a:rPr lang="ja-JP" altLang="en-US" sz="1400" b="1" dirty="0">
                <a:solidFill>
                  <a:srgbClr val="0070C0"/>
                </a:solidFill>
                <a:latin typeface="メイリオ" panose="020B0604030504040204" pitchFamily="50" charset="-128"/>
                <a:ea typeface="メイリオ" panose="020B0604030504040204" pitchFamily="50" charset="-128"/>
              </a:rPr>
              <a:t>「最適かつ、最善で、その方にとっての最短な就労」</a:t>
            </a:r>
            <a:r>
              <a:rPr lang="ja-JP" altLang="en-US" sz="1400" dirty="0">
                <a:latin typeface="メイリオ" panose="020B0604030504040204" pitchFamily="50" charset="-128"/>
                <a:ea typeface="メイリオ" panose="020B0604030504040204" pitchFamily="50" charset="-128"/>
              </a:rPr>
              <a:t>を目指します。</a:t>
            </a:r>
            <a:endParaRPr lang="en-US" altLang="ja-JP" sz="1400" dirty="0">
              <a:latin typeface="メイリオ" panose="020B0604030504040204" pitchFamily="50" charset="-128"/>
              <a:ea typeface="メイリオ" panose="020B0604030504040204" pitchFamily="50" charset="-128"/>
            </a:endParaRPr>
          </a:p>
          <a:p>
            <a:pPr>
              <a:lnSpc>
                <a:spcPct val="150000"/>
              </a:lnSpc>
            </a:pPr>
            <a:endParaRPr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EE380ECE-9D26-49F3-BCE6-28A528C840BE}"/>
              </a:ext>
            </a:extLst>
          </p:cNvPr>
          <p:cNvPicPr>
            <a:picLocks noChangeAspect="1"/>
          </p:cNvPicPr>
          <p:nvPr/>
        </p:nvPicPr>
        <p:blipFill>
          <a:blip r:embed="rId3"/>
          <a:stretch>
            <a:fillRect/>
          </a:stretch>
        </p:blipFill>
        <p:spPr>
          <a:xfrm>
            <a:off x="4439987" y="1895503"/>
            <a:ext cx="4875784" cy="4875784"/>
          </a:xfrm>
          <a:prstGeom prst="rect">
            <a:avLst/>
          </a:prstGeom>
        </p:spPr>
      </p:pic>
    </p:spTree>
    <p:extLst>
      <p:ext uri="{BB962C8B-B14F-4D97-AF65-F5344CB8AC3E}">
        <p14:creationId xmlns:p14="http://schemas.microsoft.com/office/powerpoint/2010/main" val="42171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1</a:t>
            </a:r>
          </a:p>
        </p:txBody>
      </p:sp>
      <p:sp>
        <p:nvSpPr>
          <p:cNvPr id="25" name="テキスト ボックス 24"/>
          <p:cNvSpPr txBox="1"/>
          <p:nvPr/>
        </p:nvSpPr>
        <p:spPr>
          <a:xfrm>
            <a:off x="1855687" y="903894"/>
            <a:ext cx="8133529" cy="415498"/>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一方的なプログラムでは提供出来ない利用者様一人ひとりにあった就労支援プログラムを提供しています。</a:t>
            </a:r>
            <a:endParaRPr lang="en-US" altLang="ja-JP" sz="1400" dirty="0">
              <a:latin typeface="Meiryo UI" panose="020B0604030504040204" pitchFamily="50" charset="-128"/>
              <a:ea typeface="Meiryo UI" panose="020B0604030504040204" pitchFamily="50" charset="-128"/>
            </a:endParaRPr>
          </a:p>
        </p:txBody>
      </p:sp>
      <p:sp>
        <p:nvSpPr>
          <p:cNvPr id="26" name="円形吹き出し 25"/>
          <p:cNvSpPr/>
          <p:nvPr/>
        </p:nvSpPr>
        <p:spPr>
          <a:xfrm>
            <a:off x="152921" y="886255"/>
            <a:ext cx="1702766" cy="1122404"/>
          </a:xfrm>
          <a:prstGeom prst="wedgeEllipseCallout">
            <a:avLst>
              <a:gd name="adj1" fmla="val 46177"/>
              <a:gd name="adj2" fmla="val 462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就労</a:t>
            </a:r>
            <a:r>
              <a:rPr kumimoji="1" lang="ja-JP" altLang="en-US" sz="1600" b="1" dirty="0">
                <a:solidFill>
                  <a:srgbClr val="FF0000"/>
                </a:solidFill>
                <a:latin typeface="Meiryo UI" panose="020B0604030504040204" pitchFamily="50" charset="-128"/>
                <a:ea typeface="Meiryo UI" panose="020B0604030504040204" pitchFamily="50" charset="-128"/>
              </a:rPr>
              <a:t>支援</a:t>
            </a:r>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プログラム</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855687" y="1349615"/>
            <a:ext cx="8133529" cy="738664"/>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就労をする上で欠かせない「コミュニケーションスキル」や「ビジネスマナー等」をグループワークを通して学ぶことができるので安心です。</a:t>
            </a:r>
            <a:endParaRPr lang="en-US" altLang="ja-JP" sz="1400" dirty="0">
              <a:latin typeface="メイリオ" panose="020B0604030504040204" pitchFamily="50" charset="-128"/>
              <a:ea typeface="メイリオ" panose="020B0604030504040204" pitchFamily="50" charset="-128"/>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5361" y="2390521"/>
            <a:ext cx="1991819" cy="1493864"/>
          </a:xfrm>
          <a:prstGeom prst="rect">
            <a:avLst/>
          </a:prstGeom>
        </p:spPr>
      </p:pic>
      <p:graphicFrame>
        <p:nvGraphicFramePr>
          <p:cNvPr id="30" name="図表 29"/>
          <p:cNvGraphicFramePr/>
          <p:nvPr>
            <p:extLst>
              <p:ext uri="{D42A27DB-BD31-4B8C-83A1-F6EECF244321}">
                <p14:modId xmlns:p14="http://schemas.microsoft.com/office/powerpoint/2010/main" val="1839168647"/>
              </p:ext>
            </p:extLst>
          </p:nvPr>
        </p:nvGraphicFramePr>
        <p:xfrm>
          <a:off x="306434" y="2458340"/>
          <a:ext cx="3473186" cy="1608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テキスト ボックス 31"/>
          <p:cNvSpPr txBox="1"/>
          <p:nvPr/>
        </p:nvSpPr>
        <p:spPr>
          <a:xfrm>
            <a:off x="111966" y="4242082"/>
            <a:ext cx="6858000" cy="369332"/>
          </a:xfrm>
          <a:prstGeom prst="rect">
            <a:avLst/>
          </a:prstGeom>
          <a:noFill/>
        </p:spPr>
        <p:txBody>
          <a:bodyPr wrap="square" rtlCol="0">
            <a:spAutoFit/>
          </a:bodyPr>
          <a:lstStyle/>
          <a:p>
            <a:r>
              <a:rPr lang="en-US" altLang="ja-JP" b="1" dirty="0">
                <a:solidFill>
                  <a:schemeClr val="accent6">
                    <a:lumMod val="50000"/>
                  </a:schemeClr>
                </a:solidFill>
                <a:latin typeface="メイリオ" panose="020B0604030504040204" pitchFamily="50" charset="-128"/>
                <a:ea typeface="メイリオ" panose="020B0604030504040204" pitchFamily="50" charset="-128"/>
              </a:rPr>
              <a:t>1</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日のプログラム例</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6274155" y="2383243"/>
            <a:ext cx="3631845" cy="1384995"/>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様々な</a:t>
            </a:r>
            <a:r>
              <a:rPr lang="ja-JP" altLang="en-US" sz="1400" dirty="0" err="1">
                <a:latin typeface="メイリオ" panose="020B0604030504040204" pitchFamily="50" charset="-128"/>
                <a:ea typeface="メイリオ" panose="020B0604030504040204" pitchFamily="50" charset="-128"/>
              </a:rPr>
              <a:t>障がいを</a:t>
            </a:r>
            <a:r>
              <a:rPr lang="ja-JP" altLang="en-US" sz="1400" dirty="0">
                <a:latin typeface="メイリオ" panose="020B0604030504040204" pitchFamily="50" charset="-128"/>
                <a:ea typeface="メイリオ" panose="020B0604030504040204" pitchFamily="50" charset="-128"/>
              </a:rPr>
              <a:t>お持ちの方が就労を目指してトレーニングをされています。</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大切なのは「働きたい」という気持ちです。皆さんと一緒に就職を目指しましょう。</a:t>
            </a:r>
            <a:endParaRPr lang="en-US" altLang="ja-JP" sz="14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3931531" y="6132426"/>
            <a:ext cx="3601616" cy="369332"/>
          </a:xfrm>
          <a:prstGeom prst="rect">
            <a:avLst/>
          </a:prstGeom>
          <a:noFill/>
        </p:spPr>
        <p:txBody>
          <a:bodyPr wrap="square" rtlCol="0">
            <a:spAutoFit/>
          </a:bodyPr>
          <a:lstStyle/>
          <a:p>
            <a:endParaRPr lang="en-US" altLang="ja-JP" dirty="0"/>
          </a:p>
        </p:txBody>
      </p:sp>
      <p:pic>
        <p:nvPicPr>
          <p:cNvPr id="36" name="図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4317" y="4509790"/>
            <a:ext cx="1514990" cy="2331828"/>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2457" y="4456618"/>
            <a:ext cx="1498814" cy="2306930"/>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1753" y="5476626"/>
            <a:ext cx="1060540" cy="1143719"/>
          </a:xfrm>
          <a:prstGeom prst="rect">
            <a:avLst/>
          </a:prstGeom>
        </p:spPr>
      </p:pic>
      <p:pic>
        <p:nvPicPr>
          <p:cNvPr id="39" name="図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50912" y="5517069"/>
            <a:ext cx="983405" cy="1342386"/>
          </a:xfrm>
          <a:prstGeom prst="rect">
            <a:avLst/>
          </a:prstGeom>
        </p:spPr>
      </p:pic>
      <p:sp>
        <p:nvSpPr>
          <p:cNvPr id="40" name="テキスト ボックス 39"/>
          <p:cNvSpPr txBox="1"/>
          <p:nvPr/>
        </p:nvSpPr>
        <p:spPr>
          <a:xfrm>
            <a:off x="5217447" y="4528744"/>
            <a:ext cx="3016870" cy="2354491"/>
          </a:xfrm>
          <a:prstGeom prst="rect">
            <a:avLst/>
          </a:prstGeom>
          <a:noFill/>
        </p:spPr>
        <p:txBody>
          <a:bodyPr wrap="square" rtlCol="0">
            <a:spAutoFit/>
          </a:bodyPr>
          <a:lstStyle/>
          <a:p>
            <a:pPr>
              <a:lnSpc>
                <a:spcPct val="150000"/>
              </a:lnSpc>
            </a:pPr>
            <a:r>
              <a:rPr lang="en-US" altLang="ja-JP" sz="1400" b="1" dirty="0">
                <a:latin typeface="メイリオ" panose="020B0604030504040204" pitchFamily="50" charset="-128"/>
                <a:ea typeface="メイリオ" panose="020B0604030504040204" pitchFamily="50" charset="-128"/>
              </a:rPr>
              <a:t>B</a:t>
            </a:r>
            <a:r>
              <a:rPr lang="ja-JP" altLang="en-US" sz="1400" b="1" dirty="0" err="1">
                <a:latin typeface="メイリオ" panose="020B0604030504040204" pitchFamily="50" charset="-128"/>
                <a:ea typeface="メイリオ" panose="020B0604030504040204" pitchFamily="50" charset="-128"/>
              </a:rPr>
              <a:t>さんの</a:t>
            </a:r>
            <a:r>
              <a:rPr lang="ja-JP" altLang="en-US" sz="1400" b="1" dirty="0">
                <a:latin typeface="メイリオ" panose="020B0604030504040204" pitchFamily="50" charset="-128"/>
                <a:ea typeface="メイリオ" panose="020B0604030504040204" pitchFamily="50" charset="-128"/>
              </a:rPr>
              <a:t>場合</a:t>
            </a:r>
            <a:endParaRPr lang="en-US" altLang="ja-JP" sz="1400" b="1"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朝礼から参加、個別プログラムで訓練を開始し、昼食を挟んでグループワークにも参加。</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朝から夕方までの終日</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訓練を行っています。</a:t>
            </a:r>
            <a:endParaRPr lang="en-US" altLang="ja-JP" sz="1400" dirty="0">
              <a:latin typeface="メイリオ" panose="020B0604030504040204" pitchFamily="50" charset="-128"/>
              <a:ea typeface="メイリオ" panose="020B0604030504040204" pitchFamily="50" charset="-128"/>
            </a:endParaRPr>
          </a:p>
          <a:p>
            <a:pPr>
              <a:lnSpc>
                <a:spcPct val="150000"/>
              </a:lnSpc>
            </a:pPr>
            <a:endParaRPr lang="en-US" altLang="ja-JP" sz="1400" dirty="0">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111966" y="4520727"/>
            <a:ext cx="3487443" cy="2031325"/>
          </a:xfrm>
          <a:prstGeom prst="rect">
            <a:avLst/>
          </a:prstGeom>
          <a:noFill/>
        </p:spPr>
        <p:txBody>
          <a:bodyPr wrap="square" rtlCol="0">
            <a:spAutoFit/>
          </a:bodyPr>
          <a:lstStyle/>
          <a:p>
            <a:pPr>
              <a:lnSpc>
                <a:spcPct val="150000"/>
              </a:lnSpc>
            </a:pPr>
            <a:r>
              <a:rPr lang="en-US" altLang="ja-JP" sz="1400" b="1" dirty="0">
                <a:latin typeface="メイリオ" panose="020B0604030504040204" pitchFamily="50" charset="-128"/>
                <a:ea typeface="メイリオ" panose="020B0604030504040204" pitchFamily="50" charset="-128"/>
              </a:rPr>
              <a:t>A</a:t>
            </a:r>
            <a:r>
              <a:rPr lang="ja-JP" altLang="en-US" sz="1400" b="1" dirty="0" err="1">
                <a:latin typeface="メイリオ" panose="020B0604030504040204" pitchFamily="50" charset="-128"/>
                <a:ea typeface="メイリオ" panose="020B0604030504040204" pitchFamily="50" charset="-128"/>
              </a:rPr>
              <a:t>さんの</a:t>
            </a:r>
            <a:r>
              <a:rPr lang="ja-JP" altLang="en-US" sz="1400" b="1" dirty="0">
                <a:latin typeface="メイリオ" panose="020B0604030504040204" pitchFamily="50" charset="-128"/>
                <a:ea typeface="メイリオ" panose="020B0604030504040204" pitchFamily="50" charset="-128"/>
              </a:rPr>
              <a:t>場合</a:t>
            </a:r>
            <a:endParaRPr lang="en-US" altLang="ja-JP" sz="1400" b="1"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通所を始めたばかりの</a:t>
            </a:r>
            <a:r>
              <a:rPr lang="en-US" altLang="ja-JP" sz="1400" dirty="0">
                <a:latin typeface="メイリオ" panose="020B0604030504040204" pitchFamily="50" charset="-128"/>
                <a:ea typeface="メイリオ" panose="020B0604030504040204" pitchFamily="50" charset="-128"/>
              </a:rPr>
              <a:t>A</a:t>
            </a:r>
            <a:r>
              <a:rPr lang="ja-JP" altLang="en-US" sz="1400" dirty="0" err="1">
                <a:latin typeface="メイリオ" panose="020B0604030504040204" pitchFamily="50" charset="-128"/>
                <a:ea typeface="メイリオ" panose="020B0604030504040204" pitchFamily="50" charset="-128"/>
              </a:rPr>
              <a:t>さんは</a:t>
            </a:r>
            <a:r>
              <a:rPr lang="ja-JP" altLang="en-US" sz="1400" dirty="0">
                <a:latin typeface="メイリオ" panose="020B0604030504040204" pitchFamily="50" charset="-128"/>
                <a:ea typeface="メイリオ" panose="020B0604030504040204" pitchFamily="50" charset="-128"/>
              </a:rPr>
              <a:t>午後のみの訓練を行っています。</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まずはジョブステーションに</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毎日通所することを目標に訓</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練時間を短めにされています。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025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2</a:t>
            </a:r>
          </a:p>
        </p:txBody>
      </p:sp>
      <p:sp>
        <p:nvSpPr>
          <p:cNvPr id="21" name="テキスト ボックス 20"/>
          <p:cNvSpPr txBox="1"/>
          <p:nvPr/>
        </p:nvSpPr>
        <p:spPr>
          <a:xfrm>
            <a:off x="2147282" y="1035539"/>
            <a:ext cx="8026004" cy="738664"/>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資格試験の学習教材を</a:t>
            </a:r>
            <a:r>
              <a:rPr lang="ja-JP" altLang="en-US" sz="1400" b="1" dirty="0">
                <a:solidFill>
                  <a:srgbClr val="0070C0"/>
                </a:solidFill>
                <a:latin typeface="Meiryo UI" panose="020B0604030504040204" pitchFamily="50" charset="-128"/>
                <a:ea typeface="Meiryo UI" panose="020B0604030504040204" pitchFamily="50" charset="-128"/>
              </a:rPr>
              <a:t>無料で提供</a:t>
            </a:r>
            <a:r>
              <a:rPr lang="ja-JP" altLang="en-US" sz="1400" dirty="0">
                <a:latin typeface="Meiryo UI" panose="020B0604030504040204" pitchFamily="50" charset="-128"/>
                <a:ea typeface="Meiryo UI" panose="020B0604030504040204" pitchFamily="50" charset="-128"/>
              </a:rPr>
              <a:t>しています。</a:t>
            </a:r>
            <a:r>
              <a:rPr lang="en-US" altLang="ja-JP" sz="1400" dirty="0">
                <a:latin typeface="Meiryo UI" panose="020B0604030504040204" pitchFamily="50" charset="-128"/>
                <a:ea typeface="Meiryo UI" panose="020B0604030504040204" pitchFamily="50" charset="-128"/>
              </a:rPr>
              <a:t>DVD</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書籍などをご利用いただき、面接でアピールできる</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資格取得を目指しましょう。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教材や、ご用意している資格試験の種類については、下記をご覧ください。</a:t>
            </a:r>
            <a:endParaRPr lang="en-US" altLang="ja-JP" sz="1400" dirty="0">
              <a:latin typeface="Meiryo UI" panose="020B0604030504040204" pitchFamily="50" charset="-128"/>
              <a:ea typeface="Meiryo UI" panose="020B0604030504040204" pitchFamily="50" charset="-128"/>
            </a:endParaRPr>
          </a:p>
        </p:txBody>
      </p:sp>
      <p:sp>
        <p:nvSpPr>
          <p:cNvPr id="22" name="円形吹き出し 21"/>
          <p:cNvSpPr/>
          <p:nvPr/>
        </p:nvSpPr>
        <p:spPr>
          <a:xfrm>
            <a:off x="226114" y="827599"/>
            <a:ext cx="1673759" cy="1061829"/>
          </a:xfrm>
          <a:prstGeom prst="wedgeEllipseCallout">
            <a:avLst>
              <a:gd name="adj1" fmla="val 46177"/>
              <a:gd name="adj2" fmla="val 462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rgbClr val="FF0000"/>
                </a:solidFill>
              </a:rPr>
              <a:t>資格試験</a:t>
            </a:r>
            <a:endParaRPr lang="en-US" altLang="ja-JP" sz="1300" b="1" dirty="0">
              <a:solidFill>
                <a:srgbClr val="FF0000"/>
              </a:solidFill>
            </a:endParaRPr>
          </a:p>
          <a:p>
            <a:pPr algn="ctr"/>
            <a:r>
              <a:rPr lang="ja-JP" altLang="en-US" sz="1300" b="1" dirty="0">
                <a:solidFill>
                  <a:srgbClr val="FF0000"/>
                </a:solidFill>
              </a:rPr>
              <a:t>教材</a:t>
            </a:r>
            <a:endParaRPr lang="en-US" altLang="ja-JP" sz="1300" b="1" dirty="0">
              <a:solidFill>
                <a:srgbClr val="FF0000"/>
              </a:solidFill>
            </a:endParaRPr>
          </a:p>
          <a:p>
            <a:pPr algn="ctr"/>
            <a:r>
              <a:rPr lang="ja-JP" altLang="en-US" sz="1400" b="1" dirty="0">
                <a:solidFill>
                  <a:srgbClr val="FF0000"/>
                </a:solidFill>
              </a:rPr>
              <a:t>無料提供</a:t>
            </a:r>
            <a:endParaRPr lang="en-US" altLang="ja-JP" sz="1400" b="1" dirty="0">
              <a:solidFill>
                <a:srgbClr val="FF0000"/>
              </a:solidFill>
            </a:endParaRPr>
          </a:p>
        </p:txBody>
      </p:sp>
      <p:sp>
        <p:nvSpPr>
          <p:cNvPr id="23" name="テキスト ボックス 22"/>
          <p:cNvSpPr txBox="1"/>
          <p:nvPr/>
        </p:nvSpPr>
        <p:spPr>
          <a:xfrm>
            <a:off x="2147283" y="2102049"/>
            <a:ext cx="7758718" cy="738664"/>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資格試験の</a:t>
            </a:r>
            <a:r>
              <a:rPr lang="ja-JP" altLang="en-US" sz="1400" b="1" dirty="0">
                <a:solidFill>
                  <a:srgbClr val="0070C0"/>
                </a:solidFill>
                <a:latin typeface="Meiryo UI" panose="020B0604030504040204" pitchFamily="50" charset="-128"/>
                <a:ea typeface="Meiryo UI" panose="020B0604030504040204" pitchFamily="50" charset="-128"/>
              </a:rPr>
              <a:t>受験料の一部を補助</a:t>
            </a:r>
            <a:r>
              <a:rPr lang="ja-JP" altLang="en-US" sz="1400" dirty="0">
                <a:latin typeface="Meiryo UI" panose="020B0604030504040204" pitchFamily="50" charset="-128"/>
                <a:ea typeface="Meiryo UI" panose="020B0604030504040204" pitchFamily="50" charset="-128"/>
              </a:rPr>
              <a:t>しております。訓練した内容が身についているかを知るためにも資格取得</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にチャレンジしましょう！　　ジョブステーションは頑張るあなたを応援します！</a:t>
            </a:r>
            <a:endParaRPr lang="en-US" altLang="ja-JP" sz="1400" dirty="0">
              <a:latin typeface="Meiryo UI" panose="020B0604030504040204" pitchFamily="50" charset="-128"/>
              <a:ea typeface="Meiryo UI" panose="020B0604030504040204" pitchFamily="50" charset="-128"/>
            </a:endParaRPr>
          </a:p>
        </p:txBody>
      </p:sp>
      <p:sp>
        <p:nvSpPr>
          <p:cNvPr id="27" name="円形吹き出し 26"/>
          <p:cNvSpPr/>
          <p:nvPr/>
        </p:nvSpPr>
        <p:spPr>
          <a:xfrm>
            <a:off x="245994" y="1985371"/>
            <a:ext cx="1634001" cy="1053709"/>
          </a:xfrm>
          <a:prstGeom prst="wedgeEllipseCallout">
            <a:avLst>
              <a:gd name="adj1" fmla="val 46177"/>
              <a:gd name="adj2" fmla="val 462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試験受験料　補助制度　あり</a:t>
            </a:r>
            <a:endParaRPr lang="en-US" altLang="ja-JP" sz="1400" b="1" dirty="0">
              <a:solidFill>
                <a:srgbClr val="FF0000"/>
              </a:solidFill>
            </a:endParaRPr>
          </a:p>
        </p:txBody>
      </p:sp>
      <p:pic>
        <p:nvPicPr>
          <p:cNvPr id="13" name="図 12"/>
          <p:cNvPicPr>
            <a:picLocks noChangeAspect="1"/>
          </p:cNvPicPr>
          <p:nvPr/>
        </p:nvPicPr>
        <p:blipFill rotWithShape="1">
          <a:blip r:embed="rId2"/>
          <a:srcRect l="15685" t="30316" r="16139" b="25975"/>
          <a:stretch/>
        </p:blipFill>
        <p:spPr>
          <a:xfrm>
            <a:off x="19879" y="4181022"/>
            <a:ext cx="7251013" cy="2613674"/>
          </a:xfrm>
          <a:prstGeom prst="rect">
            <a:avLst/>
          </a:prstGeom>
        </p:spPr>
      </p:pic>
      <p:pic>
        <p:nvPicPr>
          <p:cNvPr id="14" name="図 13"/>
          <p:cNvPicPr>
            <a:picLocks noChangeAspect="1"/>
          </p:cNvPicPr>
          <p:nvPr/>
        </p:nvPicPr>
        <p:blipFill rotWithShape="1">
          <a:blip r:embed="rId2"/>
          <a:srcRect l="15685" t="78600" r="59332" b="6484"/>
          <a:stretch/>
        </p:blipFill>
        <p:spPr>
          <a:xfrm>
            <a:off x="6877879" y="5898376"/>
            <a:ext cx="2858705" cy="959624"/>
          </a:xfrm>
          <a:prstGeom prst="rect">
            <a:avLst/>
          </a:prstGeom>
        </p:spPr>
      </p:pic>
      <p:sp>
        <p:nvSpPr>
          <p:cNvPr id="15" name="正方形/長方形 14"/>
          <p:cNvSpPr/>
          <p:nvPr/>
        </p:nvSpPr>
        <p:spPr>
          <a:xfrm>
            <a:off x="0" y="3135023"/>
            <a:ext cx="9906000" cy="353170"/>
          </a:xfrm>
          <a:prstGeom prst="rect">
            <a:avLst/>
          </a:prstGeom>
          <a:solidFill>
            <a:srgbClr val="0C891E"/>
          </a:solidFill>
          <a:ln>
            <a:solidFill>
              <a:srgbClr val="0C8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目指せる資格</a:t>
            </a:r>
          </a:p>
        </p:txBody>
      </p:sp>
      <p:sp>
        <p:nvSpPr>
          <p:cNvPr id="16" name="テキスト ボックス 15"/>
          <p:cNvSpPr txBox="1"/>
          <p:nvPr/>
        </p:nvSpPr>
        <p:spPr>
          <a:xfrm>
            <a:off x="0" y="3429754"/>
            <a:ext cx="9906000" cy="738664"/>
          </a:xfrm>
          <a:prstGeom prst="rect">
            <a:avLst/>
          </a:prstGeom>
          <a:noFill/>
        </p:spPr>
        <p:txBody>
          <a:bodyPr wrap="square" rtlCol="0">
            <a:spAutoFit/>
          </a:bodyPr>
          <a:lstStyle/>
          <a:p>
            <a:pPr>
              <a:lnSpc>
                <a:spcPct val="150000"/>
              </a:lnSpc>
            </a:pPr>
            <a:r>
              <a:rPr lang="en-US" altLang="ja-JP" sz="1400" dirty="0">
                <a:latin typeface="Meiryo UI" panose="020B0604030504040204" pitchFamily="50" charset="-128"/>
                <a:ea typeface="Meiryo UI" panose="020B0604030504040204" pitchFamily="50" charset="-128"/>
              </a:rPr>
              <a:t>PC</a:t>
            </a:r>
            <a:r>
              <a:rPr lang="ja-JP" altLang="en-US" sz="1400" dirty="0">
                <a:latin typeface="Meiryo UI" panose="020B0604030504040204" pitchFamily="50" charset="-128"/>
                <a:ea typeface="Meiryo UI" panose="020B0604030504040204" pitchFamily="50" charset="-128"/>
              </a:rPr>
              <a:t>スキル、コミュニケーション学習、ビジネスマナーなどのビジネス系の基礎資格から、各種専門資格まで、幅広いラインナップを取り揃えています。ラインナップは、今後もどんどん増やしていく予定です。</a:t>
            </a:r>
            <a:endParaRPr lang="en-US" altLang="ja-JP" sz="1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18" y="4201533"/>
            <a:ext cx="2139226" cy="1604420"/>
          </a:xfrm>
          <a:prstGeom prst="rect">
            <a:avLst/>
          </a:prstGeom>
        </p:spPr>
      </p:pic>
    </p:spTree>
    <p:extLst>
      <p:ext uri="{BB962C8B-B14F-4D97-AF65-F5344CB8AC3E}">
        <p14:creationId xmlns:p14="http://schemas.microsoft.com/office/powerpoint/2010/main" val="99409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その</a:t>
            </a:r>
            <a:r>
              <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3</a:t>
            </a:r>
          </a:p>
        </p:txBody>
      </p:sp>
      <p:pic>
        <p:nvPicPr>
          <p:cNvPr id="10" name="図 9"/>
          <p:cNvPicPr>
            <a:picLocks noChangeAspect="1"/>
          </p:cNvPicPr>
          <p:nvPr/>
        </p:nvPicPr>
        <p:blipFill rotWithShape="1">
          <a:blip r:embed="rId2"/>
          <a:srcRect l="35215" t="29805" r="34573" b="63397"/>
          <a:stretch/>
        </p:blipFill>
        <p:spPr>
          <a:xfrm>
            <a:off x="1282623" y="1761198"/>
            <a:ext cx="2685143" cy="339723"/>
          </a:xfrm>
          <a:prstGeom prst="rect">
            <a:avLst/>
          </a:prstGeom>
        </p:spPr>
      </p:pic>
      <p:pic>
        <p:nvPicPr>
          <p:cNvPr id="11" name="図 10"/>
          <p:cNvPicPr>
            <a:picLocks noChangeAspect="1"/>
          </p:cNvPicPr>
          <p:nvPr/>
        </p:nvPicPr>
        <p:blipFill rotWithShape="1">
          <a:blip r:embed="rId3"/>
          <a:srcRect l="16477" t="24442" r="8945" b="39392"/>
          <a:stretch/>
        </p:blipFill>
        <p:spPr>
          <a:xfrm>
            <a:off x="19879" y="4501405"/>
            <a:ext cx="4914978" cy="1340043"/>
          </a:xfrm>
          <a:prstGeom prst="rect">
            <a:avLst/>
          </a:prstGeom>
        </p:spPr>
      </p:pic>
      <p:pic>
        <p:nvPicPr>
          <p:cNvPr id="13" name="図 12"/>
          <p:cNvPicPr>
            <a:picLocks noChangeAspect="1"/>
          </p:cNvPicPr>
          <p:nvPr/>
        </p:nvPicPr>
        <p:blipFill rotWithShape="1">
          <a:blip r:embed="rId2"/>
          <a:srcRect l="13750" t="20585" r="10809" b="74558"/>
          <a:stretch/>
        </p:blipFill>
        <p:spPr>
          <a:xfrm>
            <a:off x="1790700" y="1349021"/>
            <a:ext cx="6851376" cy="248039"/>
          </a:xfrm>
          <a:prstGeom prst="rect">
            <a:avLst/>
          </a:prstGeom>
        </p:spPr>
      </p:pic>
      <p:pic>
        <p:nvPicPr>
          <p:cNvPr id="17" name="図 16"/>
          <p:cNvPicPr>
            <a:picLocks noChangeAspect="1"/>
          </p:cNvPicPr>
          <p:nvPr/>
        </p:nvPicPr>
        <p:blipFill rotWithShape="1">
          <a:blip r:embed="rId2"/>
          <a:srcRect l="13750" t="8312" r="10809" b="82831"/>
          <a:stretch/>
        </p:blipFill>
        <p:spPr>
          <a:xfrm>
            <a:off x="1790700" y="896811"/>
            <a:ext cx="6851376" cy="452210"/>
          </a:xfrm>
          <a:prstGeom prst="rect">
            <a:avLst/>
          </a:prstGeom>
        </p:spPr>
      </p:pic>
      <p:pic>
        <p:nvPicPr>
          <p:cNvPr id="20" name="図 19"/>
          <p:cNvPicPr>
            <a:picLocks noChangeAspect="1"/>
          </p:cNvPicPr>
          <p:nvPr/>
        </p:nvPicPr>
        <p:blipFill rotWithShape="1">
          <a:blip r:embed="rId2"/>
          <a:srcRect l="16700" t="53294" r="16037" b="18984"/>
          <a:stretch/>
        </p:blipFill>
        <p:spPr>
          <a:xfrm>
            <a:off x="19879" y="2738341"/>
            <a:ext cx="4813378" cy="1115351"/>
          </a:xfrm>
          <a:prstGeom prst="rect">
            <a:avLst/>
          </a:prstGeom>
        </p:spPr>
      </p:pic>
      <p:sp>
        <p:nvSpPr>
          <p:cNvPr id="3" name="テキスト ボックス 2"/>
          <p:cNvSpPr txBox="1"/>
          <p:nvPr/>
        </p:nvSpPr>
        <p:spPr>
          <a:xfrm>
            <a:off x="19879" y="2113929"/>
            <a:ext cx="481337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●一般的な試験の流れ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（環境アレルギーアドバイザー試験の場合）</a:t>
            </a:r>
          </a:p>
        </p:txBody>
      </p:sp>
      <p:sp>
        <p:nvSpPr>
          <p:cNvPr id="21" name="テキスト ボックス 20"/>
          <p:cNvSpPr txBox="1"/>
          <p:nvPr/>
        </p:nvSpPr>
        <p:spPr>
          <a:xfrm>
            <a:off x="0" y="3954884"/>
            <a:ext cx="468811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●試験免除プログラムの流れ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（環境アレルギーアドバイザー試験の場合）</a:t>
            </a:r>
          </a:p>
        </p:txBody>
      </p:sp>
      <p:pic>
        <p:nvPicPr>
          <p:cNvPr id="15" name="図 14"/>
          <p:cNvPicPr>
            <a:picLocks noChangeAspect="1"/>
          </p:cNvPicPr>
          <p:nvPr/>
        </p:nvPicPr>
        <p:blipFill rotWithShape="1">
          <a:blip r:embed="rId4"/>
          <a:srcRect l="35019" t="11110" r="34427" b="83300"/>
          <a:stretch/>
        </p:blipFill>
        <p:spPr>
          <a:xfrm>
            <a:off x="6180446" y="1860733"/>
            <a:ext cx="2461630" cy="253196"/>
          </a:xfrm>
          <a:prstGeom prst="rect">
            <a:avLst/>
          </a:prstGeom>
        </p:spPr>
      </p:pic>
      <p:pic>
        <p:nvPicPr>
          <p:cNvPr id="16" name="図 15"/>
          <p:cNvPicPr>
            <a:picLocks noChangeAspect="1"/>
          </p:cNvPicPr>
          <p:nvPr/>
        </p:nvPicPr>
        <p:blipFill rotWithShape="1">
          <a:blip r:embed="rId4"/>
          <a:srcRect l="16924" t="21037" r="16016" b="5719"/>
          <a:stretch/>
        </p:blipFill>
        <p:spPr>
          <a:xfrm>
            <a:off x="4934857" y="2674730"/>
            <a:ext cx="5012332" cy="3077884"/>
          </a:xfrm>
          <a:prstGeom prst="rect">
            <a:avLst/>
          </a:prstGeom>
        </p:spPr>
      </p:pic>
    </p:spTree>
    <p:extLst>
      <p:ext uri="{BB962C8B-B14F-4D97-AF65-F5344CB8AC3E}">
        <p14:creationId xmlns:p14="http://schemas.microsoft.com/office/powerpoint/2010/main" val="345570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9" y="188892"/>
            <a:ext cx="6858000"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a:t>
            </a:r>
            <a:endPar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endParaRPr>
          </a:p>
        </p:txBody>
      </p:sp>
      <p:sp>
        <p:nvSpPr>
          <p:cNvPr id="21" name="テキスト ボックス 20"/>
          <p:cNvSpPr txBox="1"/>
          <p:nvPr/>
        </p:nvSpPr>
        <p:spPr>
          <a:xfrm>
            <a:off x="0" y="752521"/>
            <a:ext cx="9906000" cy="738664"/>
          </a:xfrm>
          <a:prstGeom prst="rect">
            <a:avLst/>
          </a:prstGeom>
          <a:noFill/>
        </p:spPr>
        <p:txBody>
          <a:bodyPr wrap="square" rtlCol="0">
            <a:spAutoFit/>
          </a:bodyPr>
          <a:lstStyle/>
          <a:p>
            <a:pPr>
              <a:lnSpc>
                <a:spcPct val="150000"/>
              </a:lnSpc>
            </a:pPr>
            <a:r>
              <a:rPr lang="ja-JP" altLang="en-US" sz="1400" b="1" dirty="0">
                <a:latin typeface="Meiryo UI" panose="020B0604030504040204" pitchFamily="50" charset="-128"/>
                <a:ea typeface="Meiryo UI" panose="020B0604030504040204" pitchFamily="50" charset="-128"/>
              </a:rPr>
              <a:t>ジョブステーションの個別プログラムは無理なく着実に就労継続に向けて</a:t>
            </a:r>
            <a:r>
              <a:rPr lang="ja-JP" altLang="en-US" sz="1400" b="1" dirty="0">
                <a:solidFill>
                  <a:schemeClr val="accent1">
                    <a:lumMod val="75000"/>
                  </a:schemeClr>
                </a:solidFill>
                <a:latin typeface="Meiryo UI" panose="020B0604030504040204" pitchFamily="50" charset="-128"/>
                <a:ea typeface="Meiryo UI" panose="020B0604030504040204" pitchFamily="50" charset="-128"/>
              </a:rPr>
              <a:t>ステップアップ</a:t>
            </a:r>
            <a:r>
              <a:rPr lang="ja-JP" altLang="en-US" sz="1400" b="1" dirty="0">
                <a:latin typeface="Meiryo UI" panose="020B0604030504040204" pitchFamily="50" charset="-128"/>
                <a:ea typeface="Meiryo UI" panose="020B0604030504040204" pitchFamily="50" charset="-128"/>
              </a:rPr>
              <a:t>を行うことができるので</a:t>
            </a:r>
            <a:r>
              <a:rPr lang="ja-JP" altLang="en-US" sz="1400" b="1" dirty="0">
                <a:solidFill>
                  <a:schemeClr val="accent1">
                    <a:lumMod val="75000"/>
                  </a:schemeClr>
                </a:solidFill>
                <a:latin typeface="Meiryo UI" panose="020B0604030504040204" pitchFamily="50" charset="-128"/>
                <a:ea typeface="Meiryo UI" panose="020B0604030504040204" pitchFamily="50" charset="-128"/>
              </a:rPr>
              <a:t>安心</a:t>
            </a:r>
            <a:r>
              <a:rPr lang="ja-JP" altLang="en-US" sz="1400" b="1" dirty="0">
                <a:latin typeface="Meiryo UI" panose="020B0604030504040204" pitchFamily="50" charset="-128"/>
                <a:ea typeface="Meiryo UI" panose="020B0604030504040204" pitchFamily="50" charset="-128"/>
              </a:rPr>
              <a:t>です！</a:t>
            </a:r>
            <a:endParaRPr lang="en-US" altLang="ja-JP" sz="1400" b="1" dirty="0">
              <a:latin typeface="Meiryo UI" panose="020B0604030504040204" pitchFamily="50" charset="-128"/>
              <a:ea typeface="Meiryo UI" panose="020B0604030504040204" pitchFamily="50" charset="-128"/>
            </a:endParaRPr>
          </a:p>
          <a:p>
            <a:pPr>
              <a:lnSpc>
                <a:spcPct val="150000"/>
              </a:lnSpc>
            </a:pPr>
            <a:r>
              <a:rPr lang="ja-JP" altLang="en-US" sz="1400" b="1" dirty="0">
                <a:solidFill>
                  <a:schemeClr val="accent1">
                    <a:lumMod val="75000"/>
                  </a:schemeClr>
                </a:solidFill>
                <a:latin typeface="Meiryo UI" panose="020B0604030504040204" pitchFamily="50" charset="-128"/>
                <a:ea typeface="Meiryo UI" panose="020B0604030504040204" pitchFamily="50" charset="-128"/>
              </a:rPr>
              <a:t>「もっとできる」</a:t>
            </a:r>
            <a:r>
              <a:rPr lang="ja-JP" altLang="en-US" sz="1400" b="1" dirty="0">
                <a:latin typeface="Meiryo UI" panose="020B0604030504040204" pitchFamily="50" charset="-128"/>
                <a:ea typeface="Meiryo UI" panose="020B0604030504040204" pitchFamily="50" charset="-128"/>
              </a:rPr>
              <a:t>を体感しながら計画的に就労を目指していきましょう！</a:t>
            </a:r>
            <a:endParaRPr lang="en-US" altLang="ja-JP" sz="14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20505" y="1522392"/>
            <a:ext cx="8862645" cy="5256524"/>
          </a:xfrm>
          <a:prstGeom prst="rect">
            <a:avLst/>
          </a:prstGeom>
        </p:spPr>
      </p:pic>
    </p:spTree>
    <p:extLst>
      <p:ext uri="{BB962C8B-B14F-4D97-AF65-F5344CB8AC3E}">
        <p14:creationId xmlns:p14="http://schemas.microsoft.com/office/powerpoint/2010/main" val="387663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7617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878" y="188892"/>
            <a:ext cx="8139383" cy="400110"/>
          </a:xfrm>
          <a:prstGeom prst="rect">
            <a:avLst/>
          </a:prstGeom>
          <a:noFill/>
        </p:spPr>
        <p:txBody>
          <a:bodyPr wrap="square" rtlCol="0">
            <a:spAutoFit/>
          </a:bodyPr>
          <a:lstStyle/>
          <a:p>
            <a:r>
              <a:rPr lang="ja-JP" altLang="en-US"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rPr>
              <a:t>ジョブステーションの特徴　　個別支援プログラムモデルケース</a:t>
            </a:r>
            <a:endParaRPr lang="en-US" altLang="ja-JP" sz="2000" b="1" dirty="0">
              <a:solidFill>
                <a:srgbClr val="FFFF00"/>
              </a:solidFill>
              <a:latin typeface="メイリオ" panose="020B0604030504040204" pitchFamily="50" charset="-128"/>
              <a:ea typeface="メイリオ" panose="020B0604030504040204" pitchFamily="50" charset="-128"/>
              <a:cs typeface="Microsoft Himalaya" panose="01010100010101010101" pitchFamily="2" charset="0"/>
            </a:endParaRPr>
          </a:p>
        </p:txBody>
      </p:sp>
      <p:sp>
        <p:nvSpPr>
          <p:cNvPr id="21" name="テキスト ボックス 20"/>
          <p:cNvSpPr txBox="1"/>
          <p:nvPr/>
        </p:nvSpPr>
        <p:spPr>
          <a:xfrm>
            <a:off x="0" y="752521"/>
            <a:ext cx="9906000" cy="693523"/>
          </a:xfrm>
          <a:prstGeom prst="rect">
            <a:avLst/>
          </a:prstGeom>
          <a:noFill/>
        </p:spPr>
        <p:txBody>
          <a:bodyPr wrap="square" rtlCol="0">
            <a:spAutoFit/>
          </a:bodyPr>
          <a:lstStyle/>
          <a:p>
            <a:pPr>
              <a:lnSpc>
                <a:spcPct val="150000"/>
              </a:lnSpc>
            </a:pPr>
            <a:r>
              <a:rPr lang="ja-JP" altLang="en-US" sz="1400" b="1" dirty="0">
                <a:solidFill>
                  <a:schemeClr val="accent1">
                    <a:lumMod val="75000"/>
                  </a:schemeClr>
                </a:solidFill>
                <a:latin typeface="Meiryo UI" panose="020B0604030504040204" pitchFamily="50" charset="-128"/>
                <a:ea typeface="Meiryo UI" panose="020B0604030504040204" pitchFamily="50" charset="-128"/>
              </a:rPr>
              <a:t>実際の利用者さんの個別プログラムのモデルケース</a:t>
            </a:r>
            <a:r>
              <a:rPr lang="ja-JP" altLang="en-US" sz="1400" dirty="0">
                <a:latin typeface="Meiryo UI" panose="020B0604030504040204" pitchFamily="50" charset="-128"/>
                <a:ea typeface="Meiryo UI" panose="020B0604030504040204" pitchFamily="50" charset="-128"/>
              </a:rPr>
              <a:t>です。</a:t>
            </a:r>
            <a:r>
              <a:rPr lang="ja-JP" altLang="en-US" sz="1400" b="1" dirty="0">
                <a:solidFill>
                  <a:schemeClr val="accent1">
                    <a:lumMod val="75000"/>
                  </a:schemeClr>
                </a:solidFill>
                <a:latin typeface="Meiryo UI" panose="020B0604030504040204" pitchFamily="50" charset="-128"/>
                <a:ea typeface="Meiryo UI" panose="020B0604030504040204" pitchFamily="50" charset="-128"/>
              </a:rPr>
              <a:t>個別プログラムは</a:t>
            </a:r>
            <a:r>
              <a:rPr lang="en-US" altLang="ja-JP" sz="1400" b="1" dirty="0">
                <a:solidFill>
                  <a:schemeClr val="accent1">
                    <a:lumMod val="75000"/>
                  </a:schemeClr>
                </a:solidFill>
                <a:latin typeface="Meiryo UI" panose="020B0604030504040204" pitchFamily="50" charset="-128"/>
                <a:ea typeface="Meiryo UI" panose="020B0604030504040204" pitchFamily="50" charset="-128"/>
              </a:rPr>
              <a:t>3</a:t>
            </a:r>
            <a:r>
              <a:rPr lang="ja-JP" altLang="en-US" sz="1400" b="1" dirty="0">
                <a:solidFill>
                  <a:schemeClr val="accent1">
                    <a:lumMod val="75000"/>
                  </a:schemeClr>
                </a:solidFill>
                <a:latin typeface="Meiryo UI" panose="020B0604030504040204" pitchFamily="50" charset="-128"/>
                <a:ea typeface="Meiryo UI" panose="020B0604030504040204" pitchFamily="50" charset="-128"/>
              </a:rPr>
              <a:t>か月ごとに見直し</a:t>
            </a:r>
            <a:r>
              <a:rPr lang="ja-JP" altLang="en-US" sz="1400" dirty="0">
                <a:latin typeface="Meiryo UI" panose="020B0604030504040204" pitchFamily="50" charset="-128"/>
                <a:ea typeface="Meiryo UI" panose="020B0604030504040204" pitchFamily="50" charset="-128"/>
              </a:rPr>
              <a:t>を行いながら、今後どんなことをするのかスタッフと相談しながら決めていきます。</a:t>
            </a:r>
            <a:r>
              <a:rPr lang="ja-JP" altLang="en-US" sz="1400" b="1" dirty="0">
                <a:solidFill>
                  <a:srgbClr val="FF0000"/>
                </a:solidFill>
                <a:latin typeface="Meiryo UI" panose="020B0604030504040204" pitchFamily="50" charset="-128"/>
                <a:ea typeface="Meiryo UI" panose="020B0604030504040204" pitchFamily="50" charset="-128"/>
              </a:rPr>
              <a:t>今は決められなくても大丈夫ですので安心してください！</a:t>
            </a:r>
            <a:endParaRPr lang="en-US" altLang="ja-JP" sz="1400" b="1" dirty="0">
              <a:solidFill>
                <a:srgbClr val="FF0000"/>
              </a:solidFill>
              <a:latin typeface="Meiryo UI" panose="020B0604030504040204" pitchFamily="50" charset="-128"/>
              <a:ea typeface="Meiryo UI" panose="020B0604030504040204" pitchFamily="50" charset="-128"/>
            </a:endParaRPr>
          </a:p>
        </p:txBody>
      </p:sp>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522391"/>
            <a:ext cx="9886121" cy="516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591067"/>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TM02900722[[fn=イオン ボードルーム]]</Template>
  <TotalTime>1913</TotalTime>
  <Words>1353</Words>
  <Application>Microsoft Office PowerPoint</Application>
  <PresentationFormat>A4 210 x 297 mm</PresentationFormat>
  <Paragraphs>112</Paragraphs>
  <Slides>13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 UI</vt:lpstr>
      <vt:lpstr>メイリオ</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kbbaba</dc:creator>
  <cp:lastModifiedBy>kiseki.kenichi.takyu@gmail.com</cp:lastModifiedBy>
  <cp:revision>158</cp:revision>
  <cp:lastPrinted>2021-07-20T08:19:42Z</cp:lastPrinted>
  <dcterms:created xsi:type="dcterms:W3CDTF">2016-04-07T00:58:49Z</dcterms:created>
  <dcterms:modified xsi:type="dcterms:W3CDTF">2021-09-02T00:13:05Z</dcterms:modified>
</cp:coreProperties>
</file>